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76" r:id="rId3"/>
    <p:sldId id="335" r:id="rId4"/>
    <p:sldId id="554" r:id="rId5"/>
    <p:sldId id="532" r:id="rId6"/>
    <p:sldId id="504" r:id="rId7"/>
    <p:sldId id="533" r:id="rId8"/>
    <p:sldId id="507" r:id="rId9"/>
    <p:sldId id="347" r:id="rId10"/>
    <p:sldId id="555" r:id="rId11"/>
    <p:sldId id="537" r:id="rId12"/>
    <p:sldId id="538" r:id="rId13"/>
    <p:sldId id="539" r:id="rId14"/>
    <p:sldId id="544" r:id="rId15"/>
    <p:sldId id="534" r:id="rId16"/>
    <p:sldId id="535" r:id="rId17"/>
    <p:sldId id="536" r:id="rId18"/>
    <p:sldId id="540" r:id="rId19"/>
    <p:sldId id="542" r:id="rId20"/>
    <p:sldId id="543" r:id="rId21"/>
    <p:sldId id="547" r:id="rId22"/>
    <p:sldId id="549" r:id="rId23"/>
    <p:sldId id="550" r:id="rId24"/>
    <p:sldId id="548" r:id="rId25"/>
    <p:sldId id="551" r:id="rId26"/>
    <p:sldId id="546" r:id="rId27"/>
    <p:sldId id="553" r:id="rId28"/>
    <p:sldId id="55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852" autoAdjust="0"/>
  </p:normalViewPr>
  <p:slideViewPr>
    <p:cSldViewPr snapToGrid="0">
      <p:cViewPr>
        <p:scale>
          <a:sx n="66" d="100"/>
          <a:sy n="66" d="100"/>
        </p:scale>
        <p:origin x="1330"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834BE-AAEE-4776-A5BC-C9410BEE91B2}" type="datetimeFigureOut">
              <a:rPr lang="en-IN" smtClean="0"/>
              <a:t>26-11-2025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007CF-D732-48BC-A1A2-C659A9794055}" type="slidenum">
              <a:rPr lang="en-IN" smtClean="0"/>
              <a:t>‹#›</a:t>
            </a:fld>
            <a:endParaRPr lang="en-IN"/>
          </a:p>
        </p:txBody>
      </p:sp>
    </p:spTree>
    <p:extLst>
      <p:ext uri="{BB962C8B-B14F-4D97-AF65-F5344CB8AC3E}">
        <p14:creationId xmlns:p14="http://schemas.microsoft.com/office/powerpoint/2010/main" val="2014384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564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73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AA6DC-9E6C-E5D5-0BB8-2B83FF8A2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D76E6-2F1A-94D8-FDB4-519B173AB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817EE-A11C-F4A9-7F5E-5CEC9209255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319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E12D-0968-E820-A6E5-BF286CFBD3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12E5C1A-A102-3590-89C9-3F73C5E04A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C6E15B-2E1D-2BBF-65E1-18254D1F3412}"/>
              </a:ext>
            </a:extLst>
          </p:cNvPr>
          <p:cNvSpPr>
            <a:spLocks noGrp="1"/>
          </p:cNvSpPr>
          <p:nvPr>
            <p:ph type="dt" sz="half" idx="10"/>
          </p:nvPr>
        </p:nvSpPr>
        <p:spPr/>
        <p:txBody>
          <a:bodyPr/>
          <a:lstStyle/>
          <a:p>
            <a:fld id="{FD1818D6-0FE8-4EE1-8042-79797EFFD42D}" type="datetimeFigureOut">
              <a:rPr lang="en-IN" smtClean="0"/>
              <a:t>26-11-2025</a:t>
            </a:fld>
            <a:endParaRPr lang="en-IN"/>
          </a:p>
        </p:txBody>
      </p:sp>
      <p:sp>
        <p:nvSpPr>
          <p:cNvPr id="5" name="Footer Placeholder 4">
            <a:extLst>
              <a:ext uri="{FF2B5EF4-FFF2-40B4-BE49-F238E27FC236}">
                <a16:creationId xmlns:a16="http://schemas.microsoft.com/office/drawing/2014/main" id="{CDA64CF7-099E-73A6-A343-090E60B928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4AF27B-F931-E4B2-44DE-7A0DD6ADF7CD}"/>
              </a:ext>
            </a:extLst>
          </p:cNvPr>
          <p:cNvSpPr>
            <a:spLocks noGrp="1"/>
          </p:cNvSpPr>
          <p:nvPr>
            <p:ph type="sldNum" sz="quarter" idx="12"/>
          </p:nvPr>
        </p:nvSpPr>
        <p:spPr/>
        <p:txBody>
          <a:bodyPr/>
          <a:lstStyle/>
          <a:p>
            <a:fld id="{2EBDE579-5FA6-4213-BE73-05E958596B4F}" type="slidenum">
              <a:rPr lang="en-IN" smtClean="0"/>
              <a:t>‹#›</a:t>
            </a:fld>
            <a:endParaRPr lang="en-IN"/>
          </a:p>
        </p:txBody>
      </p:sp>
    </p:spTree>
    <p:extLst>
      <p:ext uri="{BB962C8B-B14F-4D97-AF65-F5344CB8AC3E}">
        <p14:creationId xmlns:p14="http://schemas.microsoft.com/office/powerpoint/2010/main" val="2297071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6B73-ED08-123A-BD0B-25A171CEF3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3DD8E1-2FE7-7C48-654D-A81AA0C60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D3D9D6-B0CB-E469-6FD7-53A94AAD42AE}"/>
              </a:ext>
            </a:extLst>
          </p:cNvPr>
          <p:cNvSpPr>
            <a:spLocks noGrp="1"/>
          </p:cNvSpPr>
          <p:nvPr>
            <p:ph type="dt" sz="half" idx="10"/>
          </p:nvPr>
        </p:nvSpPr>
        <p:spPr/>
        <p:txBody>
          <a:bodyPr/>
          <a:lstStyle/>
          <a:p>
            <a:fld id="{FD1818D6-0FE8-4EE1-8042-79797EFFD42D}" type="datetimeFigureOut">
              <a:rPr lang="en-IN" smtClean="0"/>
              <a:t>26-11-2025</a:t>
            </a:fld>
            <a:endParaRPr lang="en-IN"/>
          </a:p>
        </p:txBody>
      </p:sp>
      <p:sp>
        <p:nvSpPr>
          <p:cNvPr id="5" name="Footer Placeholder 4">
            <a:extLst>
              <a:ext uri="{FF2B5EF4-FFF2-40B4-BE49-F238E27FC236}">
                <a16:creationId xmlns:a16="http://schemas.microsoft.com/office/drawing/2014/main" id="{E571B489-E3FE-C42E-42CC-6FCCE4C916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D4FDE2-DD01-CE6B-0274-622F12ECE90A}"/>
              </a:ext>
            </a:extLst>
          </p:cNvPr>
          <p:cNvSpPr>
            <a:spLocks noGrp="1"/>
          </p:cNvSpPr>
          <p:nvPr>
            <p:ph type="sldNum" sz="quarter" idx="12"/>
          </p:nvPr>
        </p:nvSpPr>
        <p:spPr/>
        <p:txBody>
          <a:bodyPr/>
          <a:lstStyle/>
          <a:p>
            <a:fld id="{2EBDE579-5FA6-4213-BE73-05E958596B4F}" type="slidenum">
              <a:rPr lang="en-IN" smtClean="0"/>
              <a:t>‹#›</a:t>
            </a:fld>
            <a:endParaRPr lang="en-IN"/>
          </a:p>
        </p:txBody>
      </p:sp>
    </p:spTree>
    <p:extLst>
      <p:ext uri="{BB962C8B-B14F-4D97-AF65-F5344CB8AC3E}">
        <p14:creationId xmlns:p14="http://schemas.microsoft.com/office/powerpoint/2010/main" val="311719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B47681-CA44-6BE2-A155-6A755DA293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E3710D-E44B-1D4B-B632-DF6E397472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D5860E-6D5F-B6FB-BC15-68FEA1F3C05B}"/>
              </a:ext>
            </a:extLst>
          </p:cNvPr>
          <p:cNvSpPr>
            <a:spLocks noGrp="1"/>
          </p:cNvSpPr>
          <p:nvPr>
            <p:ph type="dt" sz="half" idx="10"/>
          </p:nvPr>
        </p:nvSpPr>
        <p:spPr/>
        <p:txBody>
          <a:bodyPr/>
          <a:lstStyle/>
          <a:p>
            <a:fld id="{FD1818D6-0FE8-4EE1-8042-79797EFFD42D}" type="datetimeFigureOut">
              <a:rPr lang="en-IN" smtClean="0"/>
              <a:t>26-11-2025</a:t>
            </a:fld>
            <a:endParaRPr lang="en-IN"/>
          </a:p>
        </p:txBody>
      </p:sp>
      <p:sp>
        <p:nvSpPr>
          <p:cNvPr id="5" name="Footer Placeholder 4">
            <a:extLst>
              <a:ext uri="{FF2B5EF4-FFF2-40B4-BE49-F238E27FC236}">
                <a16:creationId xmlns:a16="http://schemas.microsoft.com/office/drawing/2014/main" id="{AB15FF25-631D-2BE7-7A8A-A7704BA8DA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C5B93E-3D23-7FEA-E646-67841153DB58}"/>
              </a:ext>
            </a:extLst>
          </p:cNvPr>
          <p:cNvSpPr>
            <a:spLocks noGrp="1"/>
          </p:cNvSpPr>
          <p:nvPr>
            <p:ph type="sldNum" sz="quarter" idx="12"/>
          </p:nvPr>
        </p:nvSpPr>
        <p:spPr/>
        <p:txBody>
          <a:bodyPr/>
          <a:lstStyle/>
          <a:p>
            <a:fld id="{2EBDE579-5FA6-4213-BE73-05E958596B4F}" type="slidenum">
              <a:rPr lang="en-IN" smtClean="0"/>
              <a:t>‹#›</a:t>
            </a:fld>
            <a:endParaRPr lang="en-IN"/>
          </a:p>
        </p:txBody>
      </p:sp>
    </p:spTree>
    <p:extLst>
      <p:ext uri="{BB962C8B-B14F-4D97-AF65-F5344CB8AC3E}">
        <p14:creationId xmlns:p14="http://schemas.microsoft.com/office/powerpoint/2010/main" val="3435383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60644-6DEB-A3EC-B0BA-BA6B0C583D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70B3E6-4C48-DD7A-7E14-15C613C04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0FB071-07EA-536F-E4A7-08D6514EF167}"/>
              </a:ext>
            </a:extLst>
          </p:cNvPr>
          <p:cNvSpPr>
            <a:spLocks noGrp="1"/>
          </p:cNvSpPr>
          <p:nvPr>
            <p:ph type="dt" sz="half" idx="10"/>
          </p:nvPr>
        </p:nvSpPr>
        <p:spPr/>
        <p:txBody>
          <a:bodyPr/>
          <a:lstStyle/>
          <a:p>
            <a:fld id="{FD1818D6-0FE8-4EE1-8042-79797EFFD42D}" type="datetimeFigureOut">
              <a:rPr lang="en-IN" smtClean="0"/>
              <a:t>26-11-2025</a:t>
            </a:fld>
            <a:endParaRPr lang="en-IN"/>
          </a:p>
        </p:txBody>
      </p:sp>
      <p:sp>
        <p:nvSpPr>
          <p:cNvPr id="5" name="Footer Placeholder 4">
            <a:extLst>
              <a:ext uri="{FF2B5EF4-FFF2-40B4-BE49-F238E27FC236}">
                <a16:creationId xmlns:a16="http://schemas.microsoft.com/office/drawing/2014/main" id="{79B8DA96-79E7-6032-9824-8C563770B2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60DC78-FD74-0D51-9844-157FA23CE076}"/>
              </a:ext>
            </a:extLst>
          </p:cNvPr>
          <p:cNvSpPr>
            <a:spLocks noGrp="1"/>
          </p:cNvSpPr>
          <p:nvPr>
            <p:ph type="sldNum" sz="quarter" idx="12"/>
          </p:nvPr>
        </p:nvSpPr>
        <p:spPr/>
        <p:txBody>
          <a:bodyPr/>
          <a:lstStyle/>
          <a:p>
            <a:fld id="{2EBDE579-5FA6-4213-BE73-05E958596B4F}" type="slidenum">
              <a:rPr lang="en-IN" smtClean="0"/>
              <a:t>‹#›</a:t>
            </a:fld>
            <a:endParaRPr lang="en-IN"/>
          </a:p>
        </p:txBody>
      </p:sp>
    </p:spTree>
    <p:extLst>
      <p:ext uri="{BB962C8B-B14F-4D97-AF65-F5344CB8AC3E}">
        <p14:creationId xmlns:p14="http://schemas.microsoft.com/office/powerpoint/2010/main" val="2074635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16727-6192-1204-0E30-5B947EF4D6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41A7F8-6E2E-3A2E-723E-E255A6213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5F5E16-3267-3DCB-D880-B1747E24ECC0}"/>
              </a:ext>
            </a:extLst>
          </p:cNvPr>
          <p:cNvSpPr>
            <a:spLocks noGrp="1"/>
          </p:cNvSpPr>
          <p:nvPr>
            <p:ph type="dt" sz="half" idx="10"/>
          </p:nvPr>
        </p:nvSpPr>
        <p:spPr/>
        <p:txBody>
          <a:bodyPr/>
          <a:lstStyle/>
          <a:p>
            <a:fld id="{FD1818D6-0FE8-4EE1-8042-79797EFFD42D}" type="datetimeFigureOut">
              <a:rPr lang="en-IN" smtClean="0"/>
              <a:t>26-11-2025</a:t>
            </a:fld>
            <a:endParaRPr lang="en-IN"/>
          </a:p>
        </p:txBody>
      </p:sp>
      <p:sp>
        <p:nvSpPr>
          <p:cNvPr id="5" name="Footer Placeholder 4">
            <a:extLst>
              <a:ext uri="{FF2B5EF4-FFF2-40B4-BE49-F238E27FC236}">
                <a16:creationId xmlns:a16="http://schemas.microsoft.com/office/drawing/2014/main" id="{5D46D067-8047-B4AC-0ACE-585A05E0A1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E13351-9DE4-8B11-5C17-4C99D9C4C4C0}"/>
              </a:ext>
            </a:extLst>
          </p:cNvPr>
          <p:cNvSpPr>
            <a:spLocks noGrp="1"/>
          </p:cNvSpPr>
          <p:nvPr>
            <p:ph type="sldNum" sz="quarter" idx="12"/>
          </p:nvPr>
        </p:nvSpPr>
        <p:spPr/>
        <p:txBody>
          <a:bodyPr/>
          <a:lstStyle/>
          <a:p>
            <a:fld id="{2EBDE579-5FA6-4213-BE73-05E958596B4F}" type="slidenum">
              <a:rPr lang="en-IN" smtClean="0"/>
              <a:t>‹#›</a:t>
            </a:fld>
            <a:endParaRPr lang="en-IN"/>
          </a:p>
        </p:txBody>
      </p:sp>
    </p:spTree>
    <p:extLst>
      <p:ext uri="{BB962C8B-B14F-4D97-AF65-F5344CB8AC3E}">
        <p14:creationId xmlns:p14="http://schemas.microsoft.com/office/powerpoint/2010/main" val="2727496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897C-FCF1-924C-0633-D33275DA39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F45909-4CA0-51A8-51A4-EFB3FE69E8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C346A2B-1C8A-587F-BFB9-E74F43AA85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32EDAFC-7FD1-5876-1547-A140F044247E}"/>
              </a:ext>
            </a:extLst>
          </p:cNvPr>
          <p:cNvSpPr>
            <a:spLocks noGrp="1"/>
          </p:cNvSpPr>
          <p:nvPr>
            <p:ph type="dt" sz="half" idx="10"/>
          </p:nvPr>
        </p:nvSpPr>
        <p:spPr/>
        <p:txBody>
          <a:bodyPr/>
          <a:lstStyle/>
          <a:p>
            <a:fld id="{FD1818D6-0FE8-4EE1-8042-79797EFFD42D}" type="datetimeFigureOut">
              <a:rPr lang="en-IN" smtClean="0"/>
              <a:t>26-11-2025</a:t>
            </a:fld>
            <a:endParaRPr lang="en-IN"/>
          </a:p>
        </p:txBody>
      </p:sp>
      <p:sp>
        <p:nvSpPr>
          <p:cNvPr id="6" name="Footer Placeholder 5">
            <a:extLst>
              <a:ext uri="{FF2B5EF4-FFF2-40B4-BE49-F238E27FC236}">
                <a16:creationId xmlns:a16="http://schemas.microsoft.com/office/drawing/2014/main" id="{8D7231F0-82DC-2E69-2E69-F300DF19B4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8C6C45-07C1-E4F6-FA0A-EFCE21655730}"/>
              </a:ext>
            </a:extLst>
          </p:cNvPr>
          <p:cNvSpPr>
            <a:spLocks noGrp="1"/>
          </p:cNvSpPr>
          <p:nvPr>
            <p:ph type="sldNum" sz="quarter" idx="12"/>
          </p:nvPr>
        </p:nvSpPr>
        <p:spPr/>
        <p:txBody>
          <a:bodyPr/>
          <a:lstStyle/>
          <a:p>
            <a:fld id="{2EBDE579-5FA6-4213-BE73-05E958596B4F}" type="slidenum">
              <a:rPr lang="en-IN" smtClean="0"/>
              <a:t>‹#›</a:t>
            </a:fld>
            <a:endParaRPr lang="en-IN"/>
          </a:p>
        </p:txBody>
      </p:sp>
    </p:spTree>
    <p:extLst>
      <p:ext uri="{BB962C8B-B14F-4D97-AF65-F5344CB8AC3E}">
        <p14:creationId xmlns:p14="http://schemas.microsoft.com/office/powerpoint/2010/main" val="3359542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9DFDA-0D25-6282-912B-047CE725D99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2E2F14-5251-1C30-6295-447758CE9A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FEB855-DEBF-56AA-66A0-470562CBB1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9DD4B1C-43C0-C37C-2CAF-1545A221B9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55E00D-C594-AC8D-2343-7D2F154A36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F60D2B-4F86-EECE-08D7-6840740A2DDB}"/>
              </a:ext>
            </a:extLst>
          </p:cNvPr>
          <p:cNvSpPr>
            <a:spLocks noGrp="1"/>
          </p:cNvSpPr>
          <p:nvPr>
            <p:ph type="dt" sz="half" idx="10"/>
          </p:nvPr>
        </p:nvSpPr>
        <p:spPr/>
        <p:txBody>
          <a:bodyPr/>
          <a:lstStyle/>
          <a:p>
            <a:fld id="{FD1818D6-0FE8-4EE1-8042-79797EFFD42D}" type="datetimeFigureOut">
              <a:rPr lang="en-IN" smtClean="0"/>
              <a:t>26-11-2025</a:t>
            </a:fld>
            <a:endParaRPr lang="en-IN"/>
          </a:p>
        </p:txBody>
      </p:sp>
      <p:sp>
        <p:nvSpPr>
          <p:cNvPr id="8" name="Footer Placeholder 7">
            <a:extLst>
              <a:ext uri="{FF2B5EF4-FFF2-40B4-BE49-F238E27FC236}">
                <a16:creationId xmlns:a16="http://schemas.microsoft.com/office/drawing/2014/main" id="{23543E90-D01B-EAA1-4503-4382AA82D2B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FDDCD3E-020D-D0DD-1758-2EA73D13333C}"/>
              </a:ext>
            </a:extLst>
          </p:cNvPr>
          <p:cNvSpPr>
            <a:spLocks noGrp="1"/>
          </p:cNvSpPr>
          <p:nvPr>
            <p:ph type="sldNum" sz="quarter" idx="12"/>
          </p:nvPr>
        </p:nvSpPr>
        <p:spPr/>
        <p:txBody>
          <a:bodyPr/>
          <a:lstStyle/>
          <a:p>
            <a:fld id="{2EBDE579-5FA6-4213-BE73-05E958596B4F}" type="slidenum">
              <a:rPr lang="en-IN" smtClean="0"/>
              <a:t>‹#›</a:t>
            </a:fld>
            <a:endParaRPr lang="en-IN"/>
          </a:p>
        </p:txBody>
      </p:sp>
    </p:spTree>
    <p:extLst>
      <p:ext uri="{BB962C8B-B14F-4D97-AF65-F5344CB8AC3E}">
        <p14:creationId xmlns:p14="http://schemas.microsoft.com/office/powerpoint/2010/main" val="1871449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9FE83-EEA0-0FEA-7EEB-1A7E3A229A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AA4ADE-41F9-6524-03F1-941DB75B59CD}"/>
              </a:ext>
            </a:extLst>
          </p:cNvPr>
          <p:cNvSpPr>
            <a:spLocks noGrp="1"/>
          </p:cNvSpPr>
          <p:nvPr>
            <p:ph type="dt" sz="half" idx="10"/>
          </p:nvPr>
        </p:nvSpPr>
        <p:spPr/>
        <p:txBody>
          <a:bodyPr/>
          <a:lstStyle/>
          <a:p>
            <a:fld id="{FD1818D6-0FE8-4EE1-8042-79797EFFD42D}" type="datetimeFigureOut">
              <a:rPr lang="en-IN" smtClean="0"/>
              <a:t>26-11-2025</a:t>
            </a:fld>
            <a:endParaRPr lang="en-IN"/>
          </a:p>
        </p:txBody>
      </p:sp>
      <p:sp>
        <p:nvSpPr>
          <p:cNvPr id="4" name="Footer Placeholder 3">
            <a:extLst>
              <a:ext uri="{FF2B5EF4-FFF2-40B4-BE49-F238E27FC236}">
                <a16:creationId xmlns:a16="http://schemas.microsoft.com/office/drawing/2014/main" id="{64B2E8E4-F3ED-DE4F-6730-D8E3B7CE3FC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F39EB60-E408-F50E-B705-97AFB5FC5CB7}"/>
              </a:ext>
            </a:extLst>
          </p:cNvPr>
          <p:cNvSpPr>
            <a:spLocks noGrp="1"/>
          </p:cNvSpPr>
          <p:nvPr>
            <p:ph type="sldNum" sz="quarter" idx="12"/>
          </p:nvPr>
        </p:nvSpPr>
        <p:spPr/>
        <p:txBody>
          <a:bodyPr/>
          <a:lstStyle/>
          <a:p>
            <a:fld id="{2EBDE579-5FA6-4213-BE73-05E958596B4F}" type="slidenum">
              <a:rPr lang="en-IN" smtClean="0"/>
              <a:t>‹#›</a:t>
            </a:fld>
            <a:endParaRPr lang="en-IN"/>
          </a:p>
        </p:txBody>
      </p:sp>
    </p:spTree>
    <p:extLst>
      <p:ext uri="{BB962C8B-B14F-4D97-AF65-F5344CB8AC3E}">
        <p14:creationId xmlns:p14="http://schemas.microsoft.com/office/powerpoint/2010/main" val="885655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DDD08C-F9E2-DE3B-81C3-D59ABE333002}"/>
              </a:ext>
            </a:extLst>
          </p:cNvPr>
          <p:cNvSpPr>
            <a:spLocks noGrp="1"/>
          </p:cNvSpPr>
          <p:nvPr>
            <p:ph type="dt" sz="half" idx="10"/>
          </p:nvPr>
        </p:nvSpPr>
        <p:spPr/>
        <p:txBody>
          <a:bodyPr/>
          <a:lstStyle/>
          <a:p>
            <a:fld id="{FD1818D6-0FE8-4EE1-8042-79797EFFD42D}" type="datetimeFigureOut">
              <a:rPr lang="en-IN" smtClean="0"/>
              <a:t>26-11-2025</a:t>
            </a:fld>
            <a:endParaRPr lang="en-IN"/>
          </a:p>
        </p:txBody>
      </p:sp>
      <p:sp>
        <p:nvSpPr>
          <p:cNvPr id="3" name="Footer Placeholder 2">
            <a:extLst>
              <a:ext uri="{FF2B5EF4-FFF2-40B4-BE49-F238E27FC236}">
                <a16:creationId xmlns:a16="http://schemas.microsoft.com/office/drawing/2014/main" id="{94969E2E-267F-A189-072A-1D813525D5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9BB83A-A175-8511-DE44-70361E68FA22}"/>
              </a:ext>
            </a:extLst>
          </p:cNvPr>
          <p:cNvSpPr>
            <a:spLocks noGrp="1"/>
          </p:cNvSpPr>
          <p:nvPr>
            <p:ph type="sldNum" sz="quarter" idx="12"/>
          </p:nvPr>
        </p:nvSpPr>
        <p:spPr/>
        <p:txBody>
          <a:bodyPr/>
          <a:lstStyle/>
          <a:p>
            <a:fld id="{2EBDE579-5FA6-4213-BE73-05E958596B4F}" type="slidenum">
              <a:rPr lang="en-IN" smtClean="0"/>
              <a:t>‹#›</a:t>
            </a:fld>
            <a:endParaRPr lang="en-IN"/>
          </a:p>
        </p:txBody>
      </p:sp>
    </p:spTree>
    <p:extLst>
      <p:ext uri="{BB962C8B-B14F-4D97-AF65-F5344CB8AC3E}">
        <p14:creationId xmlns:p14="http://schemas.microsoft.com/office/powerpoint/2010/main" val="234989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8B65-C6C9-92D2-A1F4-05BE0BFBB1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E2AAA6-5980-E824-43F4-12D571957B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C96C26-0653-198D-3A8D-484A20E28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8FEEC9-A9CB-7281-C922-D29A4327D816}"/>
              </a:ext>
            </a:extLst>
          </p:cNvPr>
          <p:cNvSpPr>
            <a:spLocks noGrp="1"/>
          </p:cNvSpPr>
          <p:nvPr>
            <p:ph type="dt" sz="half" idx="10"/>
          </p:nvPr>
        </p:nvSpPr>
        <p:spPr/>
        <p:txBody>
          <a:bodyPr/>
          <a:lstStyle/>
          <a:p>
            <a:fld id="{FD1818D6-0FE8-4EE1-8042-79797EFFD42D}" type="datetimeFigureOut">
              <a:rPr lang="en-IN" smtClean="0"/>
              <a:t>26-11-2025</a:t>
            </a:fld>
            <a:endParaRPr lang="en-IN"/>
          </a:p>
        </p:txBody>
      </p:sp>
      <p:sp>
        <p:nvSpPr>
          <p:cNvPr id="6" name="Footer Placeholder 5">
            <a:extLst>
              <a:ext uri="{FF2B5EF4-FFF2-40B4-BE49-F238E27FC236}">
                <a16:creationId xmlns:a16="http://schemas.microsoft.com/office/drawing/2014/main" id="{2CC66296-B54E-44F9-04A2-6E28EAD136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DEE9FB-0992-332C-6ECF-268C11C1A400}"/>
              </a:ext>
            </a:extLst>
          </p:cNvPr>
          <p:cNvSpPr>
            <a:spLocks noGrp="1"/>
          </p:cNvSpPr>
          <p:nvPr>
            <p:ph type="sldNum" sz="quarter" idx="12"/>
          </p:nvPr>
        </p:nvSpPr>
        <p:spPr/>
        <p:txBody>
          <a:bodyPr/>
          <a:lstStyle/>
          <a:p>
            <a:fld id="{2EBDE579-5FA6-4213-BE73-05E958596B4F}" type="slidenum">
              <a:rPr lang="en-IN" smtClean="0"/>
              <a:t>‹#›</a:t>
            </a:fld>
            <a:endParaRPr lang="en-IN"/>
          </a:p>
        </p:txBody>
      </p:sp>
    </p:spTree>
    <p:extLst>
      <p:ext uri="{BB962C8B-B14F-4D97-AF65-F5344CB8AC3E}">
        <p14:creationId xmlns:p14="http://schemas.microsoft.com/office/powerpoint/2010/main" val="3814197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40AB-3944-793D-CDDF-F31C74521E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A635C6-D74F-115A-E0DD-18D73675B7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17E0847-A6ED-AF6D-E2AB-BEE5FFD55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AD9B28-5A48-BF98-2627-0D27EF7ED740}"/>
              </a:ext>
            </a:extLst>
          </p:cNvPr>
          <p:cNvSpPr>
            <a:spLocks noGrp="1"/>
          </p:cNvSpPr>
          <p:nvPr>
            <p:ph type="dt" sz="half" idx="10"/>
          </p:nvPr>
        </p:nvSpPr>
        <p:spPr/>
        <p:txBody>
          <a:bodyPr/>
          <a:lstStyle/>
          <a:p>
            <a:fld id="{FD1818D6-0FE8-4EE1-8042-79797EFFD42D}" type="datetimeFigureOut">
              <a:rPr lang="en-IN" smtClean="0"/>
              <a:t>26-11-2025</a:t>
            </a:fld>
            <a:endParaRPr lang="en-IN"/>
          </a:p>
        </p:txBody>
      </p:sp>
      <p:sp>
        <p:nvSpPr>
          <p:cNvPr id="6" name="Footer Placeholder 5">
            <a:extLst>
              <a:ext uri="{FF2B5EF4-FFF2-40B4-BE49-F238E27FC236}">
                <a16:creationId xmlns:a16="http://schemas.microsoft.com/office/drawing/2014/main" id="{A275BD0D-71ED-881B-2E8E-4E3F4774C0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300CE9-5279-F859-7F29-AE0FD29BE913}"/>
              </a:ext>
            </a:extLst>
          </p:cNvPr>
          <p:cNvSpPr>
            <a:spLocks noGrp="1"/>
          </p:cNvSpPr>
          <p:nvPr>
            <p:ph type="sldNum" sz="quarter" idx="12"/>
          </p:nvPr>
        </p:nvSpPr>
        <p:spPr/>
        <p:txBody>
          <a:bodyPr/>
          <a:lstStyle/>
          <a:p>
            <a:fld id="{2EBDE579-5FA6-4213-BE73-05E958596B4F}" type="slidenum">
              <a:rPr lang="en-IN" smtClean="0"/>
              <a:t>‹#›</a:t>
            </a:fld>
            <a:endParaRPr lang="en-IN"/>
          </a:p>
        </p:txBody>
      </p:sp>
    </p:spTree>
    <p:extLst>
      <p:ext uri="{BB962C8B-B14F-4D97-AF65-F5344CB8AC3E}">
        <p14:creationId xmlns:p14="http://schemas.microsoft.com/office/powerpoint/2010/main" val="3225079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F92404-A370-22A4-80A8-918C035B79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DB161F-B1F3-CD79-0A2C-29FC865915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89D1D7-651E-348C-A5D9-C334A1864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1818D6-0FE8-4EE1-8042-79797EFFD42D}" type="datetimeFigureOut">
              <a:rPr lang="en-IN" smtClean="0"/>
              <a:t>26-11-2025</a:t>
            </a:fld>
            <a:endParaRPr lang="en-IN"/>
          </a:p>
        </p:txBody>
      </p:sp>
      <p:sp>
        <p:nvSpPr>
          <p:cNvPr id="5" name="Footer Placeholder 4">
            <a:extLst>
              <a:ext uri="{FF2B5EF4-FFF2-40B4-BE49-F238E27FC236}">
                <a16:creationId xmlns:a16="http://schemas.microsoft.com/office/drawing/2014/main" id="{43E3AEB1-A4FF-8947-83FB-D19CB16808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769BB6B-88B6-45D7-8159-1E3B51A82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DE579-5FA6-4213-BE73-05E958596B4F}" type="slidenum">
              <a:rPr lang="en-IN" smtClean="0"/>
              <a:t>‹#›</a:t>
            </a:fld>
            <a:endParaRPr lang="en-IN"/>
          </a:p>
        </p:txBody>
      </p:sp>
    </p:spTree>
    <p:extLst>
      <p:ext uri="{BB962C8B-B14F-4D97-AF65-F5344CB8AC3E}">
        <p14:creationId xmlns:p14="http://schemas.microsoft.com/office/powerpoint/2010/main" val="3177038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8;p13">
            <a:extLst>
              <a:ext uri="{FF2B5EF4-FFF2-40B4-BE49-F238E27FC236}">
                <a16:creationId xmlns:a16="http://schemas.microsoft.com/office/drawing/2014/main" id="{9BE9EF0C-2E63-B35A-F8F8-096ABF3DB797}"/>
              </a:ext>
            </a:extLst>
          </p:cNvPr>
          <p:cNvSpPr/>
          <p:nvPr/>
        </p:nvSpPr>
        <p:spPr>
          <a:xfrm>
            <a:off x="303140" y="305643"/>
            <a:ext cx="11585719" cy="581048"/>
          </a:xfrm>
          <a:prstGeom prst="roundRect">
            <a:avLst>
              <a:gd name="adj" fmla="val 16667"/>
            </a:avLst>
          </a:prstGeom>
          <a:noFill/>
          <a:ln w="57150">
            <a:solidFill>
              <a:schemeClr val="accent2">
                <a:lumMod val="50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E0DD9269-7194-F7EF-6E0E-61CDDFF73D53}"/>
              </a:ext>
            </a:extLst>
          </p:cNvPr>
          <p:cNvSpPr txBox="1"/>
          <p:nvPr/>
        </p:nvSpPr>
        <p:spPr>
          <a:xfrm>
            <a:off x="303140" y="319538"/>
            <a:ext cx="11546718"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Vibration Reduction in a Grass Trimmer Using Multi-Axial Absorbers</a:t>
            </a:r>
            <a:r>
              <a:rPr lang="en-GB" sz="2600" b="1" dirty="0">
                <a:latin typeface="Times New Roman" panose="02020603050405020304" pitchFamily="18" charset="0"/>
                <a:cs typeface="Times New Roman" panose="02020603050405020304" pitchFamily="18" charset="0"/>
              </a:rPr>
              <a:t>                                                         </a:t>
            </a:r>
            <a:endParaRPr lang="en-IN" sz="2600" b="1" dirty="0">
              <a:latin typeface="Times New Roman" panose="02020603050405020304" pitchFamily="18" charset="0"/>
              <a:cs typeface="Times New Roman" panose="02020603050405020304" pitchFamily="18" charset="0"/>
            </a:endParaRPr>
          </a:p>
        </p:txBody>
      </p:sp>
      <p:pic>
        <p:nvPicPr>
          <p:cNvPr id="6" name="Google Shape;91;p13" descr="C:\Users\Dell\Downloads\Indian_Institute_of_Technology,_Indore_Logo.png">
            <a:extLst>
              <a:ext uri="{FF2B5EF4-FFF2-40B4-BE49-F238E27FC236}">
                <a16:creationId xmlns:a16="http://schemas.microsoft.com/office/drawing/2014/main" id="{6CE15608-1516-FE5C-6231-6BD6F4B4FECB}"/>
              </a:ext>
            </a:extLst>
          </p:cNvPr>
          <p:cNvPicPr>
            <a:picLocks noChangeAspect="1"/>
          </p:cNvPicPr>
          <p:nvPr/>
        </p:nvPicPr>
        <p:blipFill rotWithShape="1">
          <a:blip r:embed="rId2">
            <a:alphaModFix/>
          </a:blip>
          <a:srcRect/>
          <a:stretch/>
        </p:blipFill>
        <p:spPr>
          <a:xfrm>
            <a:off x="5164778" y="1293888"/>
            <a:ext cx="1862444" cy="1857554"/>
          </a:xfrm>
          <a:prstGeom prst="rect">
            <a:avLst/>
          </a:prstGeom>
          <a:noFill/>
          <a:ln>
            <a:noFill/>
          </a:ln>
        </p:spPr>
      </p:pic>
      <p:sp>
        <p:nvSpPr>
          <p:cNvPr id="8" name="Google Shape;92;p13">
            <a:extLst>
              <a:ext uri="{FF2B5EF4-FFF2-40B4-BE49-F238E27FC236}">
                <a16:creationId xmlns:a16="http://schemas.microsoft.com/office/drawing/2014/main" id="{5517970E-EBA8-C6BC-2CCB-B3283F66ABDF}"/>
              </a:ext>
            </a:extLst>
          </p:cNvPr>
          <p:cNvSpPr/>
          <p:nvPr/>
        </p:nvSpPr>
        <p:spPr>
          <a:xfrm>
            <a:off x="3074235" y="3429000"/>
            <a:ext cx="6032423" cy="1371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algn="ctr"/>
            <a:r>
              <a:rPr lang="en-US" b="1" dirty="0" err="1">
                <a:latin typeface="Times New Roman" panose="02020603050405020304" pitchFamily="18" charset="0"/>
                <a:cs typeface="Times New Roman" panose="02020603050405020304" pitchFamily="18" charset="0"/>
              </a:rPr>
              <a:t>B.Tech</a:t>
            </a:r>
            <a:r>
              <a:rPr lang="en-US" b="1" dirty="0">
                <a:latin typeface="Times New Roman" panose="02020603050405020304" pitchFamily="18" charset="0"/>
                <a:cs typeface="Times New Roman" panose="02020603050405020304" pitchFamily="18" charset="0"/>
              </a:rPr>
              <a:t> Project Evaluation (BTP)</a:t>
            </a:r>
            <a:r>
              <a:rPr lang="en-IN" sz="1800" b="1" dirty="0">
                <a:latin typeface="Times New Roman" panose="02020603050405020304" pitchFamily="18" charset="0"/>
                <a:cs typeface="Times New Roman" panose="02020603050405020304" pitchFamily="18" charset="0"/>
              </a:rPr>
              <a:t> </a:t>
            </a:r>
          </a:p>
          <a:p>
            <a:pPr algn="ctr"/>
            <a:r>
              <a:rPr lang="en-US" altLang="en-US" sz="1800" b="1" dirty="0">
                <a:solidFill>
                  <a:srgbClr val="000000"/>
                </a:solidFill>
                <a:latin typeface="Times New Roman" panose="02020603050405020304" pitchFamily="18" charset="0"/>
                <a:cs typeface="Times New Roman" panose="02020603050405020304" pitchFamily="18" charset="0"/>
              </a:rPr>
              <a:t>Presented by</a:t>
            </a:r>
          </a:p>
          <a:p>
            <a:pPr marL="0" marR="0" lvl="0" indent="0" algn="ctr" rtl="0">
              <a:lnSpc>
                <a:spcPct val="100000"/>
              </a:lnSpc>
              <a:spcBef>
                <a:spcPts val="0"/>
              </a:spcBef>
              <a:spcAft>
                <a:spcPts val="0"/>
              </a:spcAft>
              <a:buClr>
                <a:srgbClr val="000000"/>
              </a:buClr>
              <a:buSzPts val="2000"/>
              <a:buFont typeface="Arial"/>
              <a:buNone/>
            </a:pPr>
            <a:r>
              <a:rPr lang="en-US" dirty="0">
                <a:solidFill>
                  <a:schemeClr val="dk1"/>
                </a:solidFill>
                <a:latin typeface="Times New Roman" panose="02020603050405020304" pitchFamily="18" charset="0"/>
                <a:ea typeface="Arial"/>
                <a:cs typeface="Times New Roman" panose="02020603050405020304" pitchFamily="18" charset="0"/>
                <a:sym typeface="Calibri"/>
              </a:rPr>
              <a:t>Macharla</a:t>
            </a:r>
            <a:r>
              <a:rPr lang="en-US" b="0" i="0" u="none" strike="noStrike" cap="none" dirty="0">
                <a:solidFill>
                  <a:schemeClr val="dk1"/>
                </a:solidFill>
                <a:latin typeface="Times New Roman" panose="02020603050405020304" pitchFamily="18" charset="0"/>
                <a:ea typeface="Arial"/>
                <a:cs typeface="Times New Roman" panose="02020603050405020304" pitchFamily="18" charset="0"/>
                <a:sym typeface="Calibri"/>
              </a:rPr>
              <a:t> Aravind (</a:t>
            </a:r>
            <a:r>
              <a:rPr lang="en-US"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220003050)</a:t>
            </a:r>
          </a:p>
          <a:p>
            <a:pPr marL="0" marR="0" lvl="0" indent="0" algn="ctr" rtl="0">
              <a:lnSpc>
                <a:spcPct val="100000"/>
              </a:lnSpc>
              <a:spcBef>
                <a:spcPts val="0"/>
              </a:spcBef>
              <a:spcAft>
                <a:spcPts val="0"/>
              </a:spcAft>
              <a:buClr>
                <a:srgbClr val="000000"/>
              </a:buClr>
              <a:buSzPts val="2000"/>
              <a:buFont typeface="Arial"/>
              <a:buNone/>
            </a:pPr>
            <a:r>
              <a:rPr lang="en-US"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Department of Mechanical Engineering </a:t>
            </a:r>
            <a:endParaRPr lang="en-US" sz="1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1800"/>
              <a:buFont typeface="Arial"/>
              <a:buNone/>
            </a:pPr>
            <a:endParaRPr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0" name="Google Shape;93;p13">
            <a:extLst>
              <a:ext uri="{FF2B5EF4-FFF2-40B4-BE49-F238E27FC236}">
                <a16:creationId xmlns:a16="http://schemas.microsoft.com/office/drawing/2014/main" id="{7E38675E-2A60-C7AA-7E38-949302083C2C}"/>
              </a:ext>
            </a:extLst>
          </p:cNvPr>
          <p:cNvSpPr/>
          <p:nvPr/>
        </p:nvSpPr>
        <p:spPr>
          <a:xfrm flipH="1">
            <a:off x="280656" y="5078158"/>
            <a:ext cx="3648547" cy="14478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6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Supervised by:</a:t>
            </a:r>
          </a:p>
          <a:p>
            <a:pPr marL="0" marR="0" lvl="0" indent="0" algn="ctr" rtl="0">
              <a:lnSpc>
                <a:spcPct val="100000"/>
              </a:lnSpc>
              <a:spcBef>
                <a:spcPts val="0"/>
              </a:spcBef>
              <a:spcAft>
                <a:spcPts val="0"/>
              </a:spcAft>
              <a:buClr>
                <a:srgbClr val="000000"/>
              </a:buClr>
              <a:buSzPts val="2000"/>
              <a:buFont typeface="Arial"/>
              <a:buNone/>
            </a:pPr>
            <a:r>
              <a:rPr lang="en-US" sz="1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p>
          <a:p>
            <a:pPr marL="0" marR="0" lvl="0" indent="0" algn="ctr" rtl="0">
              <a:lnSpc>
                <a:spcPct val="100000"/>
              </a:lnSpc>
              <a:spcBef>
                <a:spcPts val="0"/>
              </a:spcBef>
              <a:spcAft>
                <a:spcPts val="0"/>
              </a:spcAft>
              <a:buClr>
                <a:srgbClr val="000000"/>
              </a:buClr>
              <a:buSzPts val="2000"/>
              <a:buFont typeface="Arial"/>
              <a:buNone/>
            </a:pPr>
            <a:r>
              <a:rPr lang="en-US" sz="1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Prof. Anand Parey </a:t>
            </a:r>
            <a:endParaRPr sz="1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2000"/>
              <a:buFont typeface="Arial"/>
              <a:buNone/>
            </a:pPr>
            <a:r>
              <a:rPr lang="en-US" sz="1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Department of Mechanical Engineering </a:t>
            </a:r>
            <a:endParaRPr sz="1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2000"/>
              <a:buFont typeface="Arial"/>
              <a:buNone/>
            </a:pPr>
            <a:r>
              <a:rPr lang="en-US" sz="1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Indian Institute of Technology  Indore</a:t>
            </a:r>
            <a:endParaRPr sz="1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 name="Google Shape;93;p13">
            <a:extLst>
              <a:ext uri="{FF2B5EF4-FFF2-40B4-BE49-F238E27FC236}">
                <a16:creationId xmlns:a16="http://schemas.microsoft.com/office/drawing/2014/main" id="{720C3F9F-9CB2-0821-4335-2CEEC8F9CE35}"/>
              </a:ext>
            </a:extLst>
          </p:cNvPr>
          <p:cNvSpPr/>
          <p:nvPr/>
        </p:nvSpPr>
        <p:spPr>
          <a:xfrm flipH="1">
            <a:off x="7914620" y="4969851"/>
            <a:ext cx="3648547" cy="1447800"/>
          </a:xfrm>
          <a:prstGeom prst="roundRect">
            <a:avLst>
              <a:gd name="adj" fmla="val 16667"/>
            </a:avLst>
          </a:prstGeom>
          <a:noFill/>
          <a:ln>
            <a:noFill/>
          </a:ln>
        </p:spPr>
        <p:txBody>
          <a:bodyPr spcFirstLastPara="1" wrap="square" lIns="91425" tIns="45700" rIns="91425" bIns="45700" anchor="ctr" anchorCtr="0">
            <a:noAutofit/>
          </a:bodyPr>
          <a:lstStyle/>
          <a:p>
            <a:pPr algn="ctr">
              <a:buClr>
                <a:srgbClr val="000000"/>
              </a:buClr>
              <a:buSzPts val="2000"/>
            </a:pPr>
            <a:endParaRPr lang="en-US" sz="1600" b="1" dirty="0">
              <a:solidFill>
                <a:schemeClr val="dk1"/>
              </a:solidFill>
              <a:latin typeface="Times New Roman" panose="02020603050405020304" pitchFamily="18" charset="0"/>
              <a:cs typeface="Times New Roman" panose="02020603050405020304" pitchFamily="18" charset="0"/>
              <a:sym typeface="Calibri"/>
            </a:endParaRPr>
          </a:p>
        </p:txBody>
      </p:sp>
      <p:sp>
        <p:nvSpPr>
          <p:cNvPr id="7" name="Slide Number Placeholder 6">
            <a:extLst>
              <a:ext uri="{FF2B5EF4-FFF2-40B4-BE49-F238E27FC236}">
                <a16:creationId xmlns:a16="http://schemas.microsoft.com/office/drawing/2014/main" id="{595FD831-0541-3FB6-9646-4BC91A55679C}"/>
              </a:ext>
            </a:extLst>
          </p:cNvPr>
          <p:cNvSpPr>
            <a:spLocks noGrp="1"/>
          </p:cNvSpPr>
          <p:nvPr>
            <p:ph type="sldNum" sz="quarter" idx="12"/>
          </p:nvPr>
        </p:nvSpPr>
        <p:spPr/>
        <p:txBody>
          <a:bodyPr/>
          <a:lstStyle/>
          <a:p>
            <a:fld id="{3D357ACA-723F-479E-A32E-7AE7F023C3C2}" type="slidenum">
              <a:rPr lang="en-IN" smtClean="0"/>
              <a:t>1</a:t>
            </a:fld>
            <a:endParaRPr lang="en-IN"/>
          </a:p>
        </p:txBody>
      </p:sp>
    </p:spTree>
    <p:extLst>
      <p:ext uri="{BB962C8B-B14F-4D97-AF65-F5344CB8AC3E}">
        <p14:creationId xmlns:p14="http://schemas.microsoft.com/office/powerpoint/2010/main" val="4134730202"/>
      </p:ext>
    </p:extLst>
  </p:cSld>
  <p:clrMapOvr>
    <a:masterClrMapping/>
  </p:clrMapOvr>
  <mc:AlternateContent xmlns:mc="http://schemas.openxmlformats.org/markup-compatibility/2006" xmlns:p14="http://schemas.microsoft.com/office/powerpoint/2010/main">
    <mc:Choice Requires="p14">
      <p:transition spd="slow" p14:dur="2000" advTm="3106"/>
    </mc:Choice>
    <mc:Fallback xmlns="">
      <p:transition spd="slow" advTm="310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B35BE-4A18-0A1E-E233-72E7D1C796D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01318-FBA0-EC75-F8C1-60032CF7C6E4}"/>
              </a:ext>
            </a:extLst>
          </p:cNvPr>
          <p:cNvSpPr>
            <a:spLocks noGrp="1"/>
          </p:cNvSpPr>
          <p:nvPr>
            <p:ph idx="4294967295"/>
          </p:nvPr>
        </p:nvSpPr>
        <p:spPr>
          <a:xfrm>
            <a:off x="61414" y="578852"/>
            <a:ext cx="12089773" cy="6055627"/>
          </a:xfrm>
        </p:spPr>
        <p:txBody>
          <a:bodyPr>
            <a:noAutofit/>
          </a:bodyPr>
          <a:lstStyle/>
          <a:p>
            <a:pPr marL="0" indent="0" algn="just">
              <a:buNone/>
            </a:pPr>
            <a:r>
              <a:rPr lang="en-US" sz="1800" b="1" dirty="0">
                <a:solidFill>
                  <a:schemeClr val="tx1"/>
                </a:solidFill>
                <a:latin typeface="Times New Roman" panose="02020603050405020304" pitchFamily="18" charset="0"/>
                <a:cs typeface="Times New Roman" panose="02020603050405020304" pitchFamily="18" charset="0"/>
              </a:rPr>
              <a:t>Grass trimmer System </a:t>
            </a:r>
            <a:r>
              <a:rPr lang="en-US" sz="1800" b="1" dirty="0">
                <a:latin typeface="Times New Roman" panose="02020603050405020304" pitchFamily="18" charset="0"/>
                <a:ea typeface="Cambria" panose="02040503050406030204" pitchFamily="18" charset="0"/>
                <a:cs typeface="Times New Roman" panose="02020603050405020304" pitchFamily="18" charset="0"/>
              </a:rPr>
              <a:t>:</a:t>
            </a:r>
            <a:r>
              <a:rPr lang="en-US" sz="1800" dirty="0">
                <a:latin typeface="Times New Roman" panose="02020603050405020304" pitchFamily="18" charset="0"/>
                <a:ea typeface="Cambria" panose="020405030504060302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This system uses a tri-axial accelerometer, a multi-channel DAQ, and MATLAB to perform modal analysis on a weed-cutter. It can use either an impact hammer or a modal shaker for excitation and includes a tachometer to record the operating speed. The data is logged and organized for reporting.</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algn="just"/>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algn="just"/>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algn="just"/>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algn="just"/>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algn="just"/>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algn="just"/>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marL="0" indent="0" algn="ctr">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Fig2.Complete grass trimmer system for experimental data collection</a:t>
            </a:r>
          </a:p>
          <a:p>
            <a:pPr marL="0" indent="0" algn="ctr">
              <a:buNone/>
            </a:pPr>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marL="0" indent="0">
              <a:buNone/>
            </a:pPr>
            <a:r>
              <a:rPr lang="en-IN" sz="1800" b="1" dirty="0">
                <a:solidFill>
                  <a:schemeClr val="tx1"/>
                </a:solidFill>
                <a:latin typeface="Times New Roman" panose="02020603050405020304" pitchFamily="18" charset="0"/>
                <a:cs typeface="Times New Roman" panose="02020603050405020304" pitchFamily="18" charset="0"/>
              </a:rPr>
              <a:t>Modelling </a:t>
            </a:r>
            <a:r>
              <a:rPr lang="en-US" sz="1800" b="1" dirty="0">
                <a:latin typeface="Times New Roman" panose="02020603050405020304" pitchFamily="18" charset="0"/>
                <a:ea typeface="Cambria" panose="020405030504060302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Build a beam model with lumped masses (engine, head, handle) or run FEM. Compute first N modes (mass‑normalized) to get mode shapes </a:t>
            </a:r>
            <a:r>
              <a:rPr lang="en-US" sz="1800" dirty="0" err="1">
                <a:latin typeface="Times New Roman" panose="02020603050405020304" pitchFamily="18" charset="0"/>
                <a:cs typeface="Times New Roman" panose="02020603050405020304" pitchFamily="18" charset="0"/>
              </a:rPr>
              <a:t>φi</a:t>
            </a:r>
            <a:r>
              <a:rPr lang="en-US" sz="1800" dirty="0">
                <a:latin typeface="Times New Roman" panose="02020603050405020304" pitchFamily="18" charset="0"/>
                <a:cs typeface="Times New Roman" panose="02020603050405020304" pitchFamily="18" charset="0"/>
              </a:rPr>
              <a:t>(x).</a:t>
            </a:r>
            <a:r>
              <a:rPr lang="en-US" sz="1800" dirty="0">
                <a:effectLst/>
                <a:latin typeface="Times New Roman" panose="02020603050405020304" pitchFamily="18" charset="0"/>
                <a:cs typeface="Times New Roman" panose="02020603050405020304" pitchFamily="18" charset="0"/>
              </a:rPr>
              <a:t> Imposing nodes at arbitrary locations for general elastic structures during harmonic excitations</a:t>
            </a:r>
            <a:r>
              <a:rPr lang="en-IN" sz="1800" dirty="0">
                <a:effectLst/>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Use active‑force linear system to compute required restoring force for node (if non‑collocated) or tune collocated absorbers to ω.</a:t>
            </a:r>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marL="0" indent="0" algn="just">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9" name="Google Shape;109;p15">
            <a:extLst>
              <a:ext uri="{FF2B5EF4-FFF2-40B4-BE49-F238E27FC236}">
                <a16:creationId xmlns:a16="http://schemas.microsoft.com/office/drawing/2014/main" id="{2C6DF0CF-A4AE-6888-3FF0-DB66DE6DA9F2}"/>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13" name="TextBox 12">
            <a:extLst>
              <a:ext uri="{FF2B5EF4-FFF2-40B4-BE49-F238E27FC236}">
                <a16:creationId xmlns:a16="http://schemas.microsoft.com/office/drawing/2014/main" id="{E2D721AE-4827-82BF-21EA-B811742225EB}"/>
              </a:ext>
            </a:extLst>
          </p:cNvPr>
          <p:cNvSpPr txBox="1"/>
          <p:nvPr/>
        </p:nvSpPr>
        <p:spPr>
          <a:xfrm>
            <a:off x="2894420" y="0"/>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Methodology</a:t>
            </a:r>
            <a:endParaRPr lang="en-IN" sz="26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356C34C-43A3-6C07-478B-3AFEE91C1774}"/>
              </a:ext>
            </a:extLst>
          </p:cNvPr>
          <p:cNvSpPr>
            <a:spLocks noGrp="1"/>
          </p:cNvSpPr>
          <p:nvPr>
            <p:ph type="sldNum" sz="quarter" idx="12"/>
          </p:nvPr>
        </p:nvSpPr>
        <p:spPr/>
        <p:txBody>
          <a:bodyPr/>
          <a:lstStyle/>
          <a:p>
            <a:fld id="{3D357ACA-723F-479E-A32E-7AE7F023C3C2}" type="slidenum">
              <a:rPr lang="en-IN" smtClean="0"/>
              <a:t>10</a:t>
            </a:fld>
            <a:endParaRPr lang="en-IN"/>
          </a:p>
        </p:txBody>
      </p:sp>
      <p:pic>
        <p:nvPicPr>
          <p:cNvPr id="10" name="Picture 9">
            <a:extLst>
              <a:ext uri="{FF2B5EF4-FFF2-40B4-BE49-F238E27FC236}">
                <a16:creationId xmlns:a16="http://schemas.microsoft.com/office/drawing/2014/main" id="{B3A5CBCD-ADFB-2215-0953-19FAE2FB6145}"/>
              </a:ext>
            </a:extLst>
          </p:cNvPr>
          <p:cNvPicPr>
            <a:picLocks noChangeAspect="1"/>
          </p:cNvPicPr>
          <p:nvPr/>
        </p:nvPicPr>
        <p:blipFill>
          <a:blip r:embed="rId2"/>
          <a:stretch>
            <a:fillRect/>
          </a:stretch>
        </p:blipFill>
        <p:spPr>
          <a:xfrm>
            <a:off x="3209304" y="1627987"/>
            <a:ext cx="5793992" cy="27430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33480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F1773-B1EA-FD82-FF90-0542E841A86A}"/>
            </a:ext>
          </a:extLst>
        </p:cNvPr>
        <p:cNvGrpSpPr/>
        <p:nvPr/>
      </p:nvGrpSpPr>
      <p:grpSpPr>
        <a:xfrm>
          <a:off x="0" y="0"/>
          <a:ext cx="0" cy="0"/>
          <a:chOff x="0" y="0"/>
          <a:chExt cx="0" cy="0"/>
        </a:xfrm>
      </p:grpSpPr>
      <p:sp>
        <p:nvSpPr>
          <p:cNvPr id="9" name="Google Shape;109;p15">
            <a:extLst>
              <a:ext uri="{FF2B5EF4-FFF2-40B4-BE49-F238E27FC236}">
                <a16:creationId xmlns:a16="http://schemas.microsoft.com/office/drawing/2014/main" id="{91F083E5-46A9-49C6-49B9-7DD50445B913}"/>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13" name="TextBox 12">
            <a:extLst>
              <a:ext uri="{FF2B5EF4-FFF2-40B4-BE49-F238E27FC236}">
                <a16:creationId xmlns:a16="http://schemas.microsoft.com/office/drawing/2014/main" id="{F9D42A3B-80BF-B478-C9FA-AB09A56203C1}"/>
              </a:ext>
            </a:extLst>
          </p:cNvPr>
          <p:cNvSpPr txBox="1"/>
          <p:nvPr/>
        </p:nvSpPr>
        <p:spPr>
          <a:xfrm>
            <a:off x="2856283" y="-72627"/>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Methodology</a:t>
            </a:r>
            <a:endParaRPr lang="en-IN" sz="26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E0F6FB6-3357-4E47-5347-FFBF052C7F8E}"/>
              </a:ext>
            </a:extLst>
          </p:cNvPr>
          <p:cNvSpPr>
            <a:spLocks noGrp="1"/>
          </p:cNvSpPr>
          <p:nvPr>
            <p:ph type="sldNum" sz="quarter" idx="12"/>
          </p:nvPr>
        </p:nvSpPr>
        <p:spPr/>
        <p:txBody>
          <a:bodyPr/>
          <a:lstStyle/>
          <a:p>
            <a:fld id="{3D357ACA-723F-479E-A32E-7AE7F023C3C2}" type="slidenum">
              <a:rPr lang="en-IN" smtClean="0"/>
              <a:t>11</a:t>
            </a:fld>
            <a:endParaRPr lang="en-IN"/>
          </a:p>
        </p:txBody>
      </p:sp>
      <p:sp>
        <p:nvSpPr>
          <p:cNvPr id="5" name="Content Placeholder 2">
            <a:extLst>
              <a:ext uri="{FF2B5EF4-FFF2-40B4-BE49-F238E27FC236}">
                <a16:creationId xmlns:a16="http://schemas.microsoft.com/office/drawing/2014/main" id="{64887DE2-254E-913E-12B5-BC4F1F4B2007}"/>
              </a:ext>
            </a:extLst>
          </p:cNvPr>
          <p:cNvSpPr txBox="1">
            <a:spLocks/>
          </p:cNvSpPr>
          <p:nvPr/>
        </p:nvSpPr>
        <p:spPr>
          <a:xfrm>
            <a:off x="61414" y="578853"/>
            <a:ext cx="12089773" cy="5678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In many vibration problems, we want a </a:t>
            </a:r>
            <a:r>
              <a:rPr lang="en-US" sz="1800" b="1" dirty="0">
                <a:latin typeface="Times New Roman" panose="02020603050405020304" pitchFamily="18" charset="0"/>
                <a:cs typeface="Times New Roman" panose="02020603050405020304" pitchFamily="18" charset="0"/>
              </a:rPr>
              <a:t>specific point on a beam or elastic structure to remain at zero displacement</a:t>
            </a:r>
            <a:r>
              <a:rPr lang="en-US" sz="1800" dirty="0">
                <a:latin typeface="Times New Roman" panose="02020603050405020304" pitchFamily="18" charset="0"/>
                <a:cs typeface="Times New Roman" panose="02020603050405020304" pitchFamily="18" charset="0"/>
              </a:rPr>
              <a:t> during harmonic vibration. In modal terms, we want to </a:t>
            </a:r>
            <a:r>
              <a:rPr lang="en-US" sz="1800" b="1" dirty="0">
                <a:latin typeface="Times New Roman" panose="02020603050405020304" pitchFamily="18" charset="0"/>
                <a:cs typeface="Times New Roman" panose="02020603050405020304" pitchFamily="18" charset="0"/>
              </a:rPr>
              <a:t>create a node</a:t>
            </a:r>
            <a:r>
              <a:rPr lang="en-US" sz="1800" dirty="0">
                <a:latin typeface="Times New Roman" panose="02020603050405020304" pitchFamily="18" charset="0"/>
                <a:cs typeface="Times New Roman" panose="02020603050405020304" pitchFamily="18" charset="0"/>
              </a:rPr>
              <a:t> at that point.</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a:p>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C33026F-AF05-006F-544D-E41CD25FB5D9}"/>
              </a:ext>
            </a:extLst>
          </p:cNvPr>
          <p:cNvPicPr>
            <a:picLocks noChangeAspect="1"/>
          </p:cNvPicPr>
          <p:nvPr/>
        </p:nvPicPr>
        <p:blipFill>
          <a:blip r:embed="rId2"/>
          <a:stretch>
            <a:fillRect/>
          </a:stretch>
        </p:blipFill>
        <p:spPr>
          <a:xfrm>
            <a:off x="4938651" y="1248850"/>
            <a:ext cx="7144222" cy="2449899"/>
          </a:xfrm>
          <a:prstGeom prst="rect">
            <a:avLst/>
          </a:prstGeom>
        </p:spPr>
      </p:pic>
      <p:pic>
        <p:nvPicPr>
          <p:cNvPr id="11" name="Picture 10">
            <a:extLst>
              <a:ext uri="{FF2B5EF4-FFF2-40B4-BE49-F238E27FC236}">
                <a16:creationId xmlns:a16="http://schemas.microsoft.com/office/drawing/2014/main" id="{ADC93F99-E190-4606-67A4-7570B899BBE5}"/>
              </a:ext>
            </a:extLst>
          </p:cNvPr>
          <p:cNvPicPr>
            <a:picLocks noChangeAspect="1"/>
          </p:cNvPicPr>
          <p:nvPr/>
        </p:nvPicPr>
        <p:blipFill>
          <a:blip r:embed="rId3"/>
          <a:stretch>
            <a:fillRect/>
          </a:stretch>
        </p:blipFill>
        <p:spPr>
          <a:xfrm>
            <a:off x="4779389" y="3540464"/>
            <a:ext cx="7109309" cy="2449899"/>
          </a:xfrm>
          <a:prstGeom prst="rect">
            <a:avLst/>
          </a:prstGeom>
        </p:spPr>
      </p:pic>
      <p:sp>
        <p:nvSpPr>
          <p:cNvPr id="12" name="TextBox 11">
            <a:extLst>
              <a:ext uri="{FF2B5EF4-FFF2-40B4-BE49-F238E27FC236}">
                <a16:creationId xmlns:a16="http://schemas.microsoft.com/office/drawing/2014/main" id="{A6BA12D7-9DD5-2448-6A2A-95B77E5A8083}"/>
              </a:ext>
            </a:extLst>
          </p:cNvPr>
          <p:cNvSpPr txBox="1"/>
          <p:nvPr/>
        </p:nvSpPr>
        <p:spPr>
          <a:xfrm>
            <a:off x="6815578" y="5998118"/>
            <a:ext cx="4062953" cy="369332"/>
          </a:xfrm>
          <a:prstGeom prst="rect">
            <a:avLst/>
          </a:prstGeom>
          <a:noFill/>
        </p:spPr>
        <p:txBody>
          <a:bodyPr wrap="square" rtlCol="0">
            <a:spAutoFit/>
          </a:bodyPr>
          <a:lstStyle/>
          <a:p>
            <a:r>
              <a:rPr lang="en-US" dirty="0"/>
              <a:t>Fig 4. Imposing Node at desired location</a:t>
            </a:r>
            <a:endParaRPr lang="en-IN" dirty="0"/>
          </a:p>
        </p:txBody>
      </p:sp>
      <p:pic>
        <p:nvPicPr>
          <p:cNvPr id="2" name="Picture 1">
            <a:extLst>
              <a:ext uri="{FF2B5EF4-FFF2-40B4-BE49-F238E27FC236}">
                <a16:creationId xmlns:a16="http://schemas.microsoft.com/office/drawing/2014/main" id="{58AFDFB1-7701-64DB-51E6-28F1CBAAEFC5}"/>
              </a:ext>
            </a:extLst>
          </p:cNvPr>
          <p:cNvPicPr>
            <a:picLocks noChangeAspect="1"/>
          </p:cNvPicPr>
          <p:nvPr/>
        </p:nvPicPr>
        <p:blipFill>
          <a:blip r:embed="rId4"/>
          <a:stretch>
            <a:fillRect/>
          </a:stretch>
        </p:blipFill>
        <p:spPr>
          <a:xfrm>
            <a:off x="112927" y="2743184"/>
            <a:ext cx="4472287" cy="2663252"/>
          </a:xfrm>
          <a:prstGeom prst="rect">
            <a:avLst/>
          </a:prstGeom>
        </p:spPr>
      </p:pic>
      <p:sp>
        <p:nvSpPr>
          <p:cNvPr id="3" name="TextBox 2">
            <a:extLst>
              <a:ext uri="{FF2B5EF4-FFF2-40B4-BE49-F238E27FC236}">
                <a16:creationId xmlns:a16="http://schemas.microsoft.com/office/drawing/2014/main" id="{306C66D5-89AF-7E40-4D08-2DA86BDE1E7D}"/>
              </a:ext>
            </a:extLst>
          </p:cNvPr>
          <p:cNvSpPr txBox="1"/>
          <p:nvPr/>
        </p:nvSpPr>
        <p:spPr>
          <a:xfrm>
            <a:off x="352334" y="5987018"/>
            <a:ext cx="4329968" cy="369332"/>
          </a:xfrm>
          <a:prstGeom prst="rect">
            <a:avLst/>
          </a:prstGeom>
          <a:noFill/>
        </p:spPr>
        <p:txBody>
          <a:bodyPr wrap="none" rtlCol="0">
            <a:spAutoFit/>
          </a:bodyPr>
          <a:lstStyle/>
          <a:p>
            <a:r>
              <a:rPr lang="en-US" dirty="0"/>
              <a:t>Fig 3. Lumped mass system of Grass trimmer</a:t>
            </a:r>
            <a:endParaRPr lang="en-IN" dirty="0"/>
          </a:p>
        </p:txBody>
      </p:sp>
    </p:spTree>
    <p:extLst>
      <p:ext uri="{BB962C8B-B14F-4D97-AF65-F5344CB8AC3E}">
        <p14:creationId xmlns:p14="http://schemas.microsoft.com/office/powerpoint/2010/main" val="1394878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15A71-2473-EDC3-6613-E42E7A5B77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5E376-ACDD-5563-F80B-6F4F41EE0C6A}"/>
              </a:ext>
            </a:extLst>
          </p:cNvPr>
          <p:cNvSpPr>
            <a:spLocks noGrp="1"/>
          </p:cNvSpPr>
          <p:nvPr>
            <p:ph idx="4294967295"/>
          </p:nvPr>
        </p:nvSpPr>
        <p:spPr>
          <a:xfrm>
            <a:off x="61414" y="578853"/>
            <a:ext cx="12089773" cy="4879267"/>
          </a:xfrm>
        </p:spPr>
        <p:txBody>
          <a:bodyPr>
            <a:noAutofit/>
          </a:bodyPr>
          <a:lstStyle/>
          <a:p>
            <a:pPr marL="0" indent="0">
              <a:buNone/>
            </a:pPr>
            <a:r>
              <a:rPr lang="en-IN" sz="1800" b="1" dirty="0">
                <a:solidFill>
                  <a:schemeClr val="tx1"/>
                </a:solidFill>
                <a:latin typeface="Times New Roman" panose="02020603050405020304" pitchFamily="18" charset="0"/>
                <a:cs typeface="Times New Roman" panose="02020603050405020304" pitchFamily="18" charset="0"/>
              </a:rPr>
              <a:t>Experimental Modal Analysis (EMA):</a:t>
            </a:r>
          </a:p>
          <a:p>
            <a:r>
              <a:rPr lang="en-US" sz="1800" dirty="0">
                <a:latin typeface="Times New Roman" panose="02020603050405020304" pitchFamily="18" charset="0"/>
                <a:cs typeface="Times New Roman" panose="02020603050405020304" pitchFamily="18" charset="0"/>
              </a:rPr>
              <a:t>EMA gives the </a:t>
            </a:r>
            <a:r>
              <a:rPr lang="en-US" sz="1800" b="1" dirty="0">
                <a:latin typeface="Times New Roman" panose="02020603050405020304" pitchFamily="18" charset="0"/>
                <a:cs typeface="Times New Roman" panose="02020603050405020304" pitchFamily="18" charset="0"/>
              </a:rPr>
              <a:t>actual natural frequencies, damping, and mode shapes</a:t>
            </a:r>
            <a:r>
              <a:rPr lang="en-US" sz="1800" dirty="0">
                <a:latin typeface="Times New Roman" panose="02020603050405020304" pitchFamily="18" charset="0"/>
                <a:cs typeface="Times New Roman" panose="02020603050405020304" pitchFamily="18" charset="0"/>
              </a:rPr>
              <a:t>, which cannot be reliably obtained from theory alone. This helps identify exactly </a:t>
            </a:r>
            <a:r>
              <a:rPr lang="en-US" sz="1800" b="1" dirty="0">
                <a:latin typeface="Times New Roman" panose="02020603050405020304" pitchFamily="18" charset="0"/>
                <a:cs typeface="Times New Roman" panose="02020603050405020304" pitchFamily="18" charset="0"/>
              </a:rPr>
              <a:t>where the structure bends and where vibration concentrates</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EMA reveals </a:t>
            </a:r>
            <a:r>
              <a:rPr lang="en-US" sz="1800" b="1" dirty="0">
                <a:latin typeface="Times New Roman" panose="02020603050405020304" pitchFamily="18" charset="0"/>
                <a:cs typeface="Times New Roman" panose="02020603050405020304" pitchFamily="18" charset="0"/>
              </a:rPr>
              <a:t>which frequencies cause excessive vibration</a:t>
            </a:r>
            <a:r>
              <a:rPr lang="en-US" sz="1800" dirty="0">
                <a:latin typeface="Times New Roman" panose="02020603050405020304" pitchFamily="18" charset="0"/>
                <a:cs typeface="Times New Roman" panose="02020603050405020304" pitchFamily="18" charset="0"/>
              </a:rPr>
              <a:t> and whether the structure is operating close to a resonance. This is essential for diagnosing vibration issues and preventing failures or discomfort.</a:t>
            </a:r>
          </a:p>
          <a:p>
            <a:r>
              <a:rPr lang="en-US" sz="1800" dirty="0">
                <a:latin typeface="Times New Roman" panose="02020603050405020304" pitchFamily="18" charset="0"/>
                <a:cs typeface="Times New Roman" panose="02020603050405020304" pitchFamily="18" charset="0"/>
              </a:rPr>
              <a:t>EMA shows the real </a:t>
            </a:r>
            <a:r>
              <a:rPr lang="en-US" sz="1800" b="1" dirty="0">
                <a:latin typeface="Times New Roman" panose="02020603050405020304" pitchFamily="18" charset="0"/>
                <a:cs typeface="Times New Roman" panose="02020603050405020304" pitchFamily="18" charset="0"/>
              </a:rPr>
              <a:t>node and anti-node locations</a:t>
            </a:r>
            <a:r>
              <a:rPr lang="en-US" sz="1800" dirty="0">
                <a:latin typeface="Times New Roman" panose="02020603050405020304" pitchFamily="18" charset="0"/>
                <a:cs typeface="Times New Roman" panose="02020603050405020304" pitchFamily="18" charset="0"/>
              </a:rPr>
              <a:t>, helping engineers decide </a:t>
            </a:r>
            <a:r>
              <a:rPr lang="en-US" sz="1800" b="1" dirty="0">
                <a:latin typeface="Times New Roman" panose="02020603050405020304" pitchFamily="18" charset="0"/>
                <a:cs typeface="Times New Roman" panose="02020603050405020304" pitchFamily="18" charset="0"/>
              </a:rPr>
              <a:t>where to add mass, stiffeners, or absorbers</a:t>
            </a:r>
            <a:r>
              <a:rPr lang="en-US" sz="1800" dirty="0">
                <a:latin typeface="Times New Roman" panose="02020603050405020304" pitchFamily="18" charset="0"/>
                <a:cs typeface="Times New Roman" panose="02020603050405020304" pitchFamily="18" charset="0"/>
              </a:rPr>
              <a:t> to reduce vibration effectively.</a:t>
            </a:r>
          </a:p>
          <a:p>
            <a:endParaRPr lang="en-IN" sz="1800" b="1" dirty="0">
              <a:solidFill>
                <a:schemeClr val="tx1"/>
              </a:solidFill>
            </a:endParaRPr>
          </a:p>
          <a:p>
            <a:endParaRPr lang="en-IN" sz="1800" b="1" dirty="0"/>
          </a:p>
          <a:p>
            <a:endParaRPr lang="en-IN" sz="1800" b="1" dirty="0">
              <a:solidFill>
                <a:schemeClr val="tx1"/>
              </a:solidFill>
            </a:endParaRPr>
          </a:p>
          <a:p>
            <a:endParaRPr lang="en-IN" sz="1800" b="1" dirty="0"/>
          </a:p>
          <a:p>
            <a:endParaRPr lang="en-IN" sz="1800" b="1" dirty="0">
              <a:solidFill>
                <a:schemeClr val="tx1"/>
              </a:solidFill>
            </a:endParaRPr>
          </a:p>
          <a:p>
            <a:endParaRPr lang="en-IN" sz="1800" b="1" dirty="0"/>
          </a:p>
          <a:p>
            <a:endParaRPr lang="en-IN" sz="1800" b="1" dirty="0">
              <a:solidFill>
                <a:schemeClr val="tx1"/>
              </a:solidFill>
            </a:endParaRPr>
          </a:p>
          <a:p>
            <a:endParaRPr lang="en-IN" sz="1800" b="1" dirty="0"/>
          </a:p>
          <a:p>
            <a:endParaRPr lang="en-IN" sz="1800" b="1" dirty="0">
              <a:solidFill>
                <a:schemeClr val="tx1"/>
              </a:solidFill>
            </a:endParaRPr>
          </a:p>
          <a:p>
            <a:endParaRPr lang="en-IN" sz="1800" b="1" dirty="0"/>
          </a:p>
          <a:p>
            <a:endParaRPr lang="en-IN" sz="1800" b="1" dirty="0">
              <a:solidFill>
                <a:schemeClr val="tx1"/>
              </a:solidFill>
            </a:endParaRPr>
          </a:p>
          <a:p>
            <a:pPr marL="0" indent="0">
              <a:buNone/>
            </a:pPr>
            <a:endParaRPr lang="en-IN" sz="1800" b="1" dirty="0">
              <a:solidFill>
                <a:schemeClr val="tx1"/>
              </a:solidFill>
            </a:endParaRPr>
          </a:p>
        </p:txBody>
      </p:sp>
      <p:sp>
        <p:nvSpPr>
          <p:cNvPr id="9" name="Google Shape;109;p15">
            <a:extLst>
              <a:ext uri="{FF2B5EF4-FFF2-40B4-BE49-F238E27FC236}">
                <a16:creationId xmlns:a16="http://schemas.microsoft.com/office/drawing/2014/main" id="{9727DF7A-8E90-59E8-7419-094E19782566}"/>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13" name="TextBox 12">
            <a:extLst>
              <a:ext uri="{FF2B5EF4-FFF2-40B4-BE49-F238E27FC236}">
                <a16:creationId xmlns:a16="http://schemas.microsoft.com/office/drawing/2014/main" id="{FD80E398-41CD-9004-67A8-487AFA0C8CE9}"/>
              </a:ext>
            </a:extLst>
          </p:cNvPr>
          <p:cNvSpPr txBox="1"/>
          <p:nvPr/>
        </p:nvSpPr>
        <p:spPr>
          <a:xfrm>
            <a:off x="2956765" y="0"/>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Methodology</a:t>
            </a:r>
            <a:endParaRPr lang="en-IN" sz="26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C750E1-C5AA-9904-515C-D2C205D41863}"/>
              </a:ext>
            </a:extLst>
          </p:cNvPr>
          <p:cNvSpPr>
            <a:spLocks noGrp="1"/>
          </p:cNvSpPr>
          <p:nvPr>
            <p:ph type="sldNum" sz="quarter" idx="12"/>
          </p:nvPr>
        </p:nvSpPr>
        <p:spPr/>
        <p:txBody>
          <a:bodyPr/>
          <a:lstStyle/>
          <a:p>
            <a:fld id="{3D357ACA-723F-479E-A32E-7AE7F023C3C2}" type="slidenum">
              <a:rPr lang="en-IN" smtClean="0"/>
              <a:t>12</a:t>
            </a:fld>
            <a:endParaRPr lang="en-IN"/>
          </a:p>
        </p:txBody>
      </p:sp>
      <p:pic>
        <p:nvPicPr>
          <p:cNvPr id="8" name="Picture 7">
            <a:extLst>
              <a:ext uri="{FF2B5EF4-FFF2-40B4-BE49-F238E27FC236}">
                <a16:creationId xmlns:a16="http://schemas.microsoft.com/office/drawing/2014/main" id="{0ACADC30-6BE5-18DE-861F-CAEB1F1E5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47" y="2975916"/>
            <a:ext cx="4702477" cy="2645144"/>
          </a:xfrm>
          <a:prstGeom prst="rect">
            <a:avLst/>
          </a:prstGeom>
        </p:spPr>
      </p:pic>
      <p:sp>
        <p:nvSpPr>
          <p:cNvPr id="10" name="TextBox 9">
            <a:extLst>
              <a:ext uri="{FF2B5EF4-FFF2-40B4-BE49-F238E27FC236}">
                <a16:creationId xmlns:a16="http://schemas.microsoft.com/office/drawing/2014/main" id="{947487DC-1574-CA83-BD12-82889FEF76E6}"/>
              </a:ext>
            </a:extLst>
          </p:cNvPr>
          <p:cNvSpPr txBox="1"/>
          <p:nvPr/>
        </p:nvSpPr>
        <p:spPr>
          <a:xfrm>
            <a:off x="3667027" y="5722569"/>
            <a:ext cx="407034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5. Experimental Modal analysis Setup</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7274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57EF-B3F0-79AF-FD95-F781B75211B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D61F93-3321-8077-F9F4-22C6D6EEC775}"/>
              </a:ext>
            </a:extLst>
          </p:cNvPr>
          <p:cNvSpPr>
            <a:spLocks noGrp="1"/>
          </p:cNvSpPr>
          <p:nvPr>
            <p:ph idx="4294967295"/>
          </p:nvPr>
        </p:nvSpPr>
        <p:spPr>
          <a:xfrm>
            <a:off x="61414" y="578854"/>
            <a:ext cx="12089773" cy="3578368"/>
          </a:xfrm>
        </p:spPr>
        <p:txBody>
          <a:bodyPr>
            <a:noAutofit/>
          </a:bodyPr>
          <a:lstStyle/>
          <a:p>
            <a:pPr marL="0" indent="0" fontAlgn="t">
              <a:buNone/>
            </a:pPr>
            <a:r>
              <a:rPr lang="en-US" sz="1800" b="1" dirty="0">
                <a:latin typeface="Times New Roman" panose="02020603050405020304" pitchFamily="18" charset="0"/>
                <a:cs typeface="Times New Roman" panose="02020603050405020304" pitchFamily="18" charset="0"/>
              </a:rPr>
              <a:t>Absorber hardware &amp; fabrication / tuning procedure :</a:t>
            </a:r>
          </a:p>
          <a:p>
            <a:pPr fontAlgn="t"/>
            <a:r>
              <a:rPr lang="en-US" sz="1800" dirty="0">
                <a:latin typeface="Times New Roman" panose="02020603050405020304" pitchFamily="18" charset="0"/>
                <a:cs typeface="Times New Roman" panose="02020603050405020304" pitchFamily="18" charset="0"/>
              </a:rPr>
              <a:t>The absorber was designed specifically to counter the </a:t>
            </a:r>
            <a:r>
              <a:rPr lang="en-US" sz="1800" b="1" dirty="0">
                <a:latin typeface="Times New Roman" panose="02020603050405020304" pitchFamily="18" charset="0"/>
                <a:cs typeface="Times New Roman" panose="02020603050405020304" pitchFamily="18" charset="0"/>
              </a:rPr>
              <a:t>52 Hz vibration peak</a:t>
            </a:r>
            <a:r>
              <a:rPr lang="en-US" sz="1800" dirty="0">
                <a:latin typeface="Times New Roman" panose="02020603050405020304" pitchFamily="18" charset="0"/>
                <a:cs typeface="Times New Roman" panose="02020603050405020304" pitchFamily="18" charset="0"/>
              </a:rPr>
              <a:t>, identified through experimental modal analysis. All dimensions—including rod length, mass size, and mass position—were chosen so that the absorber’s natural frequency aligns precisely with this excitation frequency, ensuring maximum vibration reduction.</a:t>
            </a:r>
          </a:p>
          <a:p>
            <a:pPr fontAlgn="t"/>
            <a:r>
              <a:rPr lang="en-US" sz="1800" dirty="0">
                <a:latin typeface="Times New Roman" panose="02020603050405020304" pitchFamily="18" charset="0"/>
                <a:cs typeface="Times New Roman" panose="02020603050405020304" pitchFamily="18" charset="0"/>
              </a:rPr>
              <a:t>A four-rod, orthogonal configuration was selected to provide equal damping in both </a:t>
            </a:r>
            <a:r>
              <a:rPr lang="en-US" sz="1800" b="1" dirty="0">
                <a:latin typeface="Times New Roman" panose="02020603050405020304" pitchFamily="18" charset="0"/>
                <a:cs typeface="Times New Roman" panose="02020603050405020304" pitchFamily="18" charset="0"/>
              </a:rPr>
              <a:t>X and Z directions</a:t>
            </a:r>
            <a:r>
              <a:rPr lang="en-US" sz="1800" dirty="0">
                <a:latin typeface="Times New Roman" panose="02020603050405020304" pitchFamily="18" charset="0"/>
                <a:cs typeface="Times New Roman" panose="02020603050405020304" pitchFamily="18" charset="0"/>
              </a:rPr>
              <a:t>, without introducing unwanted torque at the handle. This symmetric geometry distributes masses uniformly around the handle, making the absorber dynamically stable, compact, and safe for continuous operator use.</a:t>
            </a:r>
          </a:p>
          <a:p>
            <a:pPr fontAlgn="t"/>
            <a:endParaRPr lang="en-IN" sz="1800" b="1" dirty="0"/>
          </a:p>
          <a:p>
            <a:endParaRPr lang="en-IN" sz="1800" b="1" dirty="0"/>
          </a:p>
          <a:p>
            <a:pPr marL="0" indent="0">
              <a:buNone/>
            </a:pPr>
            <a:endParaRPr lang="en-IN" sz="1800" b="1" dirty="0">
              <a:solidFill>
                <a:schemeClr val="tx1"/>
              </a:solidFill>
            </a:endParaRPr>
          </a:p>
        </p:txBody>
      </p:sp>
      <p:sp>
        <p:nvSpPr>
          <p:cNvPr id="9" name="Google Shape;109;p15">
            <a:extLst>
              <a:ext uri="{FF2B5EF4-FFF2-40B4-BE49-F238E27FC236}">
                <a16:creationId xmlns:a16="http://schemas.microsoft.com/office/drawing/2014/main" id="{AC0FFE60-67F7-5799-889A-98A3E2D10BB0}"/>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13" name="TextBox 12">
            <a:extLst>
              <a:ext uri="{FF2B5EF4-FFF2-40B4-BE49-F238E27FC236}">
                <a16:creationId xmlns:a16="http://schemas.microsoft.com/office/drawing/2014/main" id="{3D20B5F7-89CF-811C-1F45-F8D2A4075268}"/>
              </a:ext>
            </a:extLst>
          </p:cNvPr>
          <p:cNvSpPr txBox="1"/>
          <p:nvPr/>
        </p:nvSpPr>
        <p:spPr>
          <a:xfrm>
            <a:off x="2956763" y="-46547"/>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Methodology</a:t>
            </a:r>
            <a:endParaRPr lang="en-IN" sz="26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BADB1C2-AD07-00ED-2E71-4DC954421A08}"/>
              </a:ext>
            </a:extLst>
          </p:cNvPr>
          <p:cNvSpPr>
            <a:spLocks noGrp="1"/>
          </p:cNvSpPr>
          <p:nvPr>
            <p:ph type="sldNum" sz="quarter" idx="12"/>
          </p:nvPr>
        </p:nvSpPr>
        <p:spPr/>
        <p:txBody>
          <a:bodyPr/>
          <a:lstStyle/>
          <a:p>
            <a:fld id="{3D357ACA-723F-479E-A32E-7AE7F023C3C2}" type="slidenum">
              <a:rPr lang="en-IN" smtClean="0"/>
              <a:t>13</a:t>
            </a:fld>
            <a:endParaRPr lang="en-IN"/>
          </a:p>
        </p:txBody>
      </p:sp>
      <p:pic>
        <p:nvPicPr>
          <p:cNvPr id="7" name="Picture 6">
            <a:extLst>
              <a:ext uri="{FF2B5EF4-FFF2-40B4-BE49-F238E27FC236}">
                <a16:creationId xmlns:a16="http://schemas.microsoft.com/office/drawing/2014/main" id="{B2FBED4B-E759-7FAF-3544-43C14413A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872" y="2753242"/>
            <a:ext cx="5244555" cy="3068884"/>
          </a:xfrm>
          <a:prstGeom prst="rect">
            <a:avLst/>
          </a:prstGeom>
        </p:spPr>
      </p:pic>
      <p:sp>
        <p:nvSpPr>
          <p:cNvPr id="10" name="TextBox 9">
            <a:extLst>
              <a:ext uri="{FF2B5EF4-FFF2-40B4-BE49-F238E27FC236}">
                <a16:creationId xmlns:a16="http://schemas.microsoft.com/office/drawing/2014/main" id="{2934531B-0FFA-DEA3-A6D5-87CD178A387C}"/>
              </a:ext>
            </a:extLst>
          </p:cNvPr>
          <p:cNvSpPr txBox="1"/>
          <p:nvPr/>
        </p:nvSpPr>
        <p:spPr>
          <a:xfrm>
            <a:off x="4072379" y="5909814"/>
            <a:ext cx="354456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6.Multi axial vibration absorber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8604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CACCF-59BF-4B96-C6B9-921EE683F2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E974C-EDD5-89B0-0CAC-A7095FC5EE18}"/>
              </a:ext>
            </a:extLst>
          </p:cNvPr>
          <p:cNvSpPr>
            <a:spLocks noGrp="1"/>
          </p:cNvSpPr>
          <p:nvPr>
            <p:ph idx="4294967295"/>
          </p:nvPr>
        </p:nvSpPr>
        <p:spPr>
          <a:xfrm>
            <a:off x="61414" y="578853"/>
            <a:ext cx="12089773" cy="6076471"/>
          </a:xfrm>
        </p:spPr>
        <p:txBody>
          <a:bodyPr>
            <a:noAutofit/>
          </a:bodyPr>
          <a:lstStyle/>
          <a:p>
            <a:endParaRPr lang="en-US" sz="1800" b="1" dirty="0">
              <a:latin typeface="Times New Roman" panose="02020603050405020304" pitchFamily="18" charset="0"/>
              <a:cs typeface="Times New Roman" panose="02020603050405020304" pitchFamily="18" charset="0"/>
            </a:endParaRPr>
          </a:p>
          <a:p>
            <a:endParaRPr lang="en-US" sz="1800" b="1" dirty="0"/>
          </a:p>
          <a:p>
            <a:endParaRPr lang="en-IN" sz="1800" dirty="0"/>
          </a:p>
        </p:txBody>
      </p:sp>
      <p:sp>
        <p:nvSpPr>
          <p:cNvPr id="9" name="Google Shape;109;p15">
            <a:extLst>
              <a:ext uri="{FF2B5EF4-FFF2-40B4-BE49-F238E27FC236}">
                <a16:creationId xmlns:a16="http://schemas.microsoft.com/office/drawing/2014/main" id="{665A99DA-8939-8721-4C99-5079698C35A9}"/>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05C7E8A7-C5F8-E13D-1FE8-218A91815622}"/>
              </a:ext>
            </a:extLst>
          </p:cNvPr>
          <p:cNvSpPr>
            <a:spLocks noGrp="1"/>
          </p:cNvSpPr>
          <p:nvPr>
            <p:ph type="sldNum" sz="quarter" idx="12"/>
          </p:nvPr>
        </p:nvSpPr>
        <p:spPr/>
        <p:txBody>
          <a:bodyPr/>
          <a:lstStyle/>
          <a:p>
            <a:fld id="{3D357ACA-723F-479E-A32E-7AE7F023C3C2}" type="slidenum">
              <a:rPr lang="en-IN" smtClean="0"/>
              <a:t>14</a:t>
            </a:fld>
            <a:endParaRPr lang="en-IN"/>
          </a:p>
        </p:txBody>
      </p:sp>
      <p:sp>
        <p:nvSpPr>
          <p:cNvPr id="6" name="TextBox 5">
            <a:extLst>
              <a:ext uri="{FF2B5EF4-FFF2-40B4-BE49-F238E27FC236}">
                <a16:creationId xmlns:a16="http://schemas.microsoft.com/office/drawing/2014/main" id="{15BF989D-D83A-7365-14D1-E2B42773E377}"/>
              </a:ext>
            </a:extLst>
          </p:cNvPr>
          <p:cNvSpPr txBox="1"/>
          <p:nvPr/>
        </p:nvSpPr>
        <p:spPr>
          <a:xfrm>
            <a:off x="2921949" y="-21570"/>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Works Done </a:t>
            </a:r>
            <a:endParaRPr lang="en-IN" sz="2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2B6BF5A-3036-6294-C8DF-DC6CECAE709B}"/>
              </a:ext>
            </a:extLst>
          </p:cNvPr>
          <p:cNvSpPr txBox="1"/>
          <p:nvPr/>
        </p:nvSpPr>
        <p:spPr>
          <a:xfrm>
            <a:off x="341721" y="666675"/>
            <a:ext cx="10895029" cy="2308324"/>
          </a:xfrm>
          <a:prstGeom prst="rect">
            <a:avLst/>
          </a:prstGeom>
          <a:noFill/>
        </p:spPr>
        <p:txBody>
          <a:bodyPr wrap="square">
            <a:spAutoFit/>
          </a:bodyPr>
          <a:lstStyle/>
          <a:p>
            <a:pPr>
              <a:buNone/>
            </a:pPr>
            <a:r>
              <a:rPr lang="en-US" b="1" dirty="0">
                <a:latin typeface="Times New Roman" panose="02020603050405020304" pitchFamily="18" charset="0"/>
                <a:cs typeface="Times New Roman" panose="02020603050405020304" pitchFamily="18" charset="0"/>
              </a:rPr>
              <a:t>Works Done :</a:t>
            </a:r>
          </a:p>
          <a:p>
            <a:pPr>
              <a:buFont typeface="+mj-lt"/>
              <a:buAutoNum type="arabicPeriod"/>
            </a:pPr>
            <a:r>
              <a:rPr lang="en-US" dirty="0">
                <a:latin typeface="Times New Roman" panose="02020603050405020304" pitchFamily="18" charset="0"/>
                <a:cs typeface="Times New Roman" panose="02020603050405020304" pitchFamily="18" charset="0"/>
              </a:rPr>
              <a:t>Studied vibration levels at grass trimmer handle (found 52Hz dominant).</a:t>
            </a:r>
          </a:p>
          <a:p>
            <a:pPr>
              <a:buFont typeface="+mj-lt"/>
              <a:buAutoNum type="arabicPeriod"/>
            </a:pPr>
            <a:r>
              <a:rPr lang="en-US" dirty="0">
                <a:latin typeface="Times New Roman" panose="02020603050405020304" pitchFamily="18" charset="0"/>
                <a:cs typeface="Times New Roman" panose="02020603050405020304" pitchFamily="18" charset="0"/>
              </a:rPr>
              <a:t>Compute absorber parameters (stiffness &amp; mass).</a:t>
            </a:r>
          </a:p>
          <a:p>
            <a:pPr>
              <a:buFont typeface="+mj-lt"/>
              <a:buAutoNum type="arabicPeriod"/>
            </a:pPr>
            <a:r>
              <a:rPr lang="en-US" dirty="0">
                <a:latin typeface="Times New Roman" panose="02020603050405020304" pitchFamily="18" charset="0"/>
                <a:cs typeface="Times New Roman" panose="02020603050405020304" pitchFamily="18" charset="0"/>
              </a:rPr>
              <a:t>Performed experimental modal analysis to identify natural frequencies and mode shapes.</a:t>
            </a:r>
          </a:p>
          <a:p>
            <a:pPr>
              <a:buFont typeface="+mj-lt"/>
              <a:buAutoNum type="arabicPeriod"/>
            </a:pPr>
            <a:r>
              <a:rPr lang="en-US" dirty="0">
                <a:latin typeface="Times New Roman" panose="02020603050405020304" pitchFamily="18" charset="0"/>
                <a:cs typeface="Times New Roman" panose="02020603050405020304" pitchFamily="18" charset="0"/>
              </a:rPr>
              <a:t>Designed a new multi-axial absorber using Dunkerley’s equation.</a:t>
            </a:r>
          </a:p>
          <a:p>
            <a:pPr>
              <a:buFont typeface="+mj-lt"/>
              <a:buAutoNum type="arabicPeriod"/>
            </a:pPr>
            <a:r>
              <a:rPr lang="en-US" dirty="0">
                <a:latin typeface="Times New Roman" panose="02020603050405020304" pitchFamily="18" charset="0"/>
                <a:cs typeface="Times New Roman" panose="02020603050405020304" pitchFamily="18" charset="0"/>
              </a:rPr>
              <a:t>Fabricated absorber with 0.1 kg end masses and 7mm rods.</a:t>
            </a:r>
          </a:p>
          <a:p>
            <a:pPr>
              <a:buFont typeface="+mj-lt"/>
              <a:buAutoNum type="arabicPeriod"/>
            </a:pPr>
            <a:r>
              <a:rPr lang="en-US" dirty="0">
                <a:latin typeface="Times New Roman" panose="02020603050405020304" pitchFamily="18" charset="0"/>
                <a:cs typeface="Times New Roman" panose="02020603050405020304" pitchFamily="18" charset="0"/>
              </a:rPr>
              <a:t>Mounted absorber near handle and tuned to 52Hz.</a:t>
            </a:r>
          </a:p>
          <a:p>
            <a:pPr>
              <a:buFont typeface="+mj-lt"/>
              <a:buAutoNum type="arabicPeriod"/>
            </a:pPr>
            <a:r>
              <a:rPr lang="en-US" dirty="0">
                <a:latin typeface="Times New Roman" panose="02020603050405020304" pitchFamily="18" charset="0"/>
                <a:cs typeface="Times New Roman" panose="02020603050405020304" pitchFamily="18" charset="0"/>
              </a:rPr>
              <a:t>Measured vibration reduction in x, y, z directions..</a:t>
            </a:r>
          </a:p>
        </p:txBody>
      </p:sp>
      <p:sp>
        <p:nvSpPr>
          <p:cNvPr id="7" name="TextBox 6">
            <a:extLst>
              <a:ext uri="{FF2B5EF4-FFF2-40B4-BE49-F238E27FC236}">
                <a16:creationId xmlns:a16="http://schemas.microsoft.com/office/drawing/2014/main" id="{5214C79C-4BAF-5792-E147-957A32F2888F}"/>
              </a:ext>
            </a:extLst>
          </p:cNvPr>
          <p:cNvSpPr txBox="1"/>
          <p:nvPr/>
        </p:nvSpPr>
        <p:spPr>
          <a:xfrm>
            <a:off x="327580" y="3077179"/>
            <a:ext cx="10923309" cy="369332"/>
          </a:xfrm>
          <a:prstGeom prst="rect">
            <a:avLst/>
          </a:prstGeom>
          <a:noFill/>
        </p:spPr>
        <p:txBody>
          <a:bodyPr wrap="square">
            <a:spAutoFit/>
          </a:bodyPr>
          <a:lstStyle/>
          <a:p>
            <a:pPr>
              <a:buFont typeface="+mj-lt"/>
              <a:buAutoNum type="arabicPeriod"/>
            </a:pPr>
            <a:r>
              <a:rPr lang="en-US" b="1" dirty="0">
                <a:latin typeface="Times New Roman" panose="02020603050405020304" pitchFamily="18" charset="0"/>
                <a:cs typeface="Times New Roman" panose="02020603050405020304" pitchFamily="18" charset="0"/>
              </a:rPr>
              <a:t>Studied vibration levels at grass trimmer handle (found 52 Hz dominant):</a:t>
            </a:r>
          </a:p>
        </p:txBody>
      </p:sp>
      <p:pic>
        <p:nvPicPr>
          <p:cNvPr id="10" name="Picture 9">
            <a:extLst>
              <a:ext uri="{FF2B5EF4-FFF2-40B4-BE49-F238E27FC236}">
                <a16:creationId xmlns:a16="http://schemas.microsoft.com/office/drawing/2014/main" id="{DC72935B-3479-A25D-AF16-B3FF4A2890D2}"/>
              </a:ext>
            </a:extLst>
          </p:cNvPr>
          <p:cNvPicPr>
            <a:picLocks noChangeAspect="1"/>
          </p:cNvPicPr>
          <p:nvPr/>
        </p:nvPicPr>
        <p:blipFill>
          <a:blip r:embed="rId2"/>
          <a:stretch>
            <a:fillRect/>
          </a:stretch>
        </p:blipFill>
        <p:spPr>
          <a:xfrm>
            <a:off x="687371" y="3587721"/>
            <a:ext cx="4983833" cy="2768629"/>
          </a:xfrm>
          <a:prstGeom prst="rect">
            <a:avLst/>
          </a:prstGeom>
        </p:spPr>
      </p:pic>
      <p:pic>
        <p:nvPicPr>
          <p:cNvPr id="11" name="Picture 10">
            <a:extLst>
              <a:ext uri="{FF2B5EF4-FFF2-40B4-BE49-F238E27FC236}">
                <a16:creationId xmlns:a16="http://schemas.microsoft.com/office/drawing/2014/main" id="{84957224-C8E5-3FB4-E3BA-F2390114E295}"/>
              </a:ext>
            </a:extLst>
          </p:cNvPr>
          <p:cNvPicPr>
            <a:picLocks noChangeAspect="1"/>
          </p:cNvPicPr>
          <p:nvPr/>
        </p:nvPicPr>
        <p:blipFill>
          <a:blip r:embed="rId3"/>
          <a:stretch>
            <a:fillRect/>
          </a:stretch>
        </p:blipFill>
        <p:spPr>
          <a:xfrm>
            <a:off x="9235899" y="578853"/>
            <a:ext cx="1809184" cy="3216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A863FC73-6B4D-44F0-20CE-38117CD6A702}"/>
              </a:ext>
            </a:extLst>
          </p:cNvPr>
          <p:cNvPicPr>
            <a:picLocks noChangeAspect="1"/>
          </p:cNvPicPr>
          <p:nvPr/>
        </p:nvPicPr>
        <p:blipFill>
          <a:blip r:embed="rId4"/>
          <a:stretch>
            <a:fillRect/>
          </a:stretch>
        </p:blipFill>
        <p:spPr>
          <a:xfrm>
            <a:off x="6297161" y="3530869"/>
            <a:ext cx="1760225" cy="31525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a:extLst>
              <a:ext uri="{FF2B5EF4-FFF2-40B4-BE49-F238E27FC236}">
                <a16:creationId xmlns:a16="http://schemas.microsoft.com/office/drawing/2014/main" id="{B1D28D82-F76E-3D5B-430F-9CD1E2AA72D7}"/>
              </a:ext>
            </a:extLst>
          </p:cNvPr>
          <p:cNvSpPr txBox="1"/>
          <p:nvPr/>
        </p:nvSpPr>
        <p:spPr>
          <a:xfrm>
            <a:off x="8610599" y="4430598"/>
            <a:ext cx="3296352" cy="13234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7.</a:t>
            </a:r>
          </a:p>
          <a:p>
            <a:pPr marL="342900" indent="-342900">
              <a:buAutoNum type="alphaLcParenBoth"/>
            </a:pPr>
            <a:r>
              <a:rPr lang="en-US" sz="1600" dirty="0">
                <a:latin typeface="Times New Roman" panose="02020603050405020304" pitchFamily="18" charset="0"/>
                <a:cs typeface="Times New Roman" panose="02020603050405020304" pitchFamily="18" charset="0"/>
              </a:rPr>
              <a:t>Time and frequency spectrum for the primary system (i.e. without absorber).</a:t>
            </a:r>
          </a:p>
          <a:p>
            <a:r>
              <a:rPr lang="en-US" sz="1600" dirty="0">
                <a:latin typeface="Times New Roman" panose="02020603050405020304" pitchFamily="18" charset="0"/>
                <a:cs typeface="Times New Roman" panose="02020603050405020304" pitchFamily="18" charset="0"/>
              </a:rPr>
              <a:t>(b).(c) Directional convention.</a:t>
            </a:r>
          </a:p>
        </p:txBody>
      </p:sp>
      <p:sp>
        <p:nvSpPr>
          <p:cNvPr id="15" name="TextBox 14">
            <a:extLst>
              <a:ext uri="{FF2B5EF4-FFF2-40B4-BE49-F238E27FC236}">
                <a16:creationId xmlns:a16="http://schemas.microsoft.com/office/drawing/2014/main" id="{1B933C84-85B0-B642-D12B-54C7220A1B00}"/>
              </a:ext>
            </a:extLst>
          </p:cNvPr>
          <p:cNvSpPr txBox="1"/>
          <p:nvPr/>
        </p:nvSpPr>
        <p:spPr>
          <a:xfrm>
            <a:off x="3035431" y="6328171"/>
            <a:ext cx="436338" cy="369332"/>
          </a:xfrm>
          <a:prstGeom prst="rect">
            <a:avLst/>
          </a:prstGeom>
          <a:noFill/>
        </p:spPr>
        <p:txBody>
          <a:bodyPr wrap="none" rtlCol="0">
            <a:spAutoFit/>
          </a:bodyPr>
          <a:lstStyle/>
          <a:p>
            <a:r>
              <a:rPr lang="en-US" dirty="0"/>
              <a:t>(a)</a:t>
            </a:r>
            <a:endParaRPr lang="en-IN" dirty="0"/>
          </a:p>
        </p:txBody>
      </p:sp>
      <p:sp>
        <p:nvSpPr>
          <p:cNvPr id="17" name="TextBox 16">
            <a:extLst>
              <a:ext uri="{FF2B5EF4-FFF2-40B4-BE49-F238E27FC236}">
                <a16:creationId xmlns:a16="http://schemas.microsoft.com/office/drawing/2014/main" id="{1CA06358-1DA5-ECAB-6178-9DD62BE743F1}"/>
              </a:ext>
            </a:extLst>
          </p:cNvPr>
          <p:cNvSpPr txBox="1"/>
          <p:nvPr/>
        </p:nvSpPr>
        <p:spPr>
          <a:xfrm>
            <a:off x="9881648" y="3928223"/>
            <a:ext cx="874336" cy="369332"/>
          </a:xfrm>
          <a:prstGeom prst="rect">
            <a:avLst/>
          </a:prstGeom>
          <a:noFill/>
        </p:spPr>
        <p:txBody>
          <a:bodyPr wrap="square">
            <a:spAutoFit/>
          </a:bodyPr>
          <a:lstStyle/>
          <a:p>
            <a:r>
              <a:rPr lang="en-US" dirty="0"/>
              <a:t>(b)</a:t>
            </a:r>
            <a:endParaRPr lang="en-IN" dirty="0"/>
          </a:p>
        </p:txBody>
      </p:sp>
      <p:sp>
        <p:nvSpPr>
          <p:cNvPr id="18" name="TextBox 17">
            <a:extLst>
              <a:ext uri="{FF2B5EF4-FFF2-40B4-BE49-F238E27FC236}">
                <a16:creationId xmlns:a16="http://schemas.microsoft.com/office/drawing/2014/main" id="{97634249-9E33-4775-CC16-863A629C983C}"/>
              </a:ext>
            </a:extLst>
          </p:cNvPr>
          <p:cNvSpPr txBox="1"/>
          <p:nvPr/>
        </p:nvSpPr>
        <p:spPr>
          <a:xfrm>
            <a:off x="8007211" y="4922490"/>
            <a:ext cx="489385" cy="369332"/>
          </a:xfrm>
          <a:prstGeom prst="rect">
            <a:avLst/>
          </a:prstGeom>
          <a:noFill/>
        </p:spPr>
        <p:txBody>
          <a:bodyPr wrap="square">
            <a:spAutoFit/>
          </a:bodyPr>
          <a:lstStyle/>
          <a:p>
            <a:r>
              <a:rPr lang="en-US" dirty="0"/>
              <a:t>(c)</a:t>
            </a:r>
            <a:endParaRPr lang="en-IN" dirty="0"/>
          </a:p>
        </p:txBody>
      </p:sp>
    </p:spTree>
    <p:extLst>
      <p:ext uri="{BB962C8B-B14F-4D97-AF65-F5344CB8AC3E}">
        <p14:creationId xmlns:p14="http://schemas.microsoft.com/office/powerpoint/2010/main" val="102869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F2291-9BFD-B13B-2E8D-6B6CC7E7C8D2}"/>
            </a:ext>
          </a:extLst>
        </p:cNvPr>
        <p:cNvGrpSpPr/>
        <p:nvPr/>
      </p:nvGrpSpPr>
      <p:grpSpPr>
        <a:xfrm>
          <a:off x="0" y="0"/>
          <a:ext cx="0" cy="0"/>
          <a:chOff x="0" y="0"/>
          <a:chExt cx="0" cy="0"/>
        </a:xfrm>
      </p:grpSpPr>
      <p:sp>
        <p:nvSpPr>
          <p:cNvPr id="9" name="Google Shape;109;p15">
            <a:extLst>
              <a:ext uri="{FF2B5EF4-FFF2-40B4-BE49-F238E27FC236}">
                <a16:creationId xmlns:a16="http://schemas.microsoft.com/office/drawing/2014/main" id="{107168D7-E653-E120-7C80-F3329F262C0D}"/>
              </a:ext>
            </a:extLst>
          </p:cNvPr>
          <p:cNvSpPr/>
          <p:nvPr/>
        </p:nvSpPr>
        <p:spPr>
          <a:xfrm>
            <a:off x="0" y="-146341"/>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13" name="TextBox 12">
            <a:extLst>
              <a:ext uri="{FF2B5EF4-FFF2-40B4-BE49-F238E27FC236}">
                <a16:creationId xmlns:a16="http://schemas.microsoft.com/office/drawing/2014/main" id="{977C900E-15C2-69A4-A409-A226AC4B3771}"/>
              </a:ext>
            </a:extLst>
          </p:cNvPr>
          <p:cNvSpPr txBox="1"/>
          <p:nvPr/>
        </p:nvSpPr>
        <p:spPr>
          <a:xfrm>
            <a:off x="2946374" y="-46547"/>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Work Done</a:t>
            </a:r>
            <a:endParaRPr lang="en-IN" sz="26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8C1890E-22B7-8BA5-3077-6F7C3EC614C5}"/>
              </a:ext>
            </a:extLst>
          </p:cNvPr>
          <p:cNvSpPr>
            <a:spLocks noGrp="1"/>
          </p:cNvSpPr>
          <p:nvPr>
            <p:ph type="sldNum" sz="quarter" idx="12"/>
          </p:nvPr>
        </p:nvSpPr>
        <p:spPr/>
        <p:txBody>
          <a:bodyPr/>
          <a:lstStyle/>
          <a:p>
            <a:fld id="{3D357ACA-723F-479E-A32E-7AE7F023C3C2}" type="slidenum">
              <a:rPr lang="en-IN" smtClean="0"/>
              <a:t>15</a:t>
            </a:fld>
            <a:endParaRPr lang="en-IN"/>
          </a:p>
        </p:txBody>
      </p:sp>
      <p:pic>
        <p:nvPicPr>
          <p:cNvPr id="8" name="Picture 7">
            <a:extLst>
              <a:ext uri="{FF2B5EF4-FFF2-40B4-BE49-F238E27FC236}">
                <a16:creationId xmlns:a16="http://schemas.microsoft.com/office/drawing/2014/main" id="{DAEC8721-9FC3-8672-0280-49FC48A1354B}"/>
              </a:ext>
            </a:extLst>
          </p:cNvPr>
          <p:cNvPicPr>
            <a:picLocks noChangeAspect="1"/>
          </p:cNvPicPr>
          <p:nvPr/>
        </p:nvPicPr>
        <p:blipFill>
          <a:blip r:embed="rId2"/>
          <a:stretch>
            <a:fillRect/>
          </a:stretch>
        </p:blipFill>
        <p:spPr>
          <a:xfrm>
            <a:off x="6416186" y="1146670"/>
            <a:ext cx="5714400" cy="251699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719B56C-BF4D-28C6-65D4-6868482EA76A}"/>
                  </a:ext>
                </a:extLst>
              </p:cNvPr>
              <p:cNvSpPr txBox="1"/>
              <p:nvPr/>
            </p:nvSpPr>
            <p:spPr>
              <a:xfrm>
                <a:off x="182880" y="574872"/>
                <a:ext cx="6527373" cy="308725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2.Compute absorber parameters (stiffness &amp; mass):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Consider an arbitrarily supported elastic structure to which S-sprung masses are attached as shown in Fig. 2</a:t>
                </a:r>
                <a:endParaRPr lang="en-US"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i="1" dirty="0" smtClean="0">
                              <a:latin typeface="Cambria Math" panose="02040503050406030204" pitchFamily="18" charset="0"/>
                            </a:rPr>
                          </m:ctrlPr>
                        </m:mPr>
                        <m:mr>
                          <m:e/>
                          <m:e>
                            <m:r>
                              <a:rPr lang="en-US" i="1" dirty="0">
                                <a:latin typeface="Cambria Math" panose="02040503050406030204" pitchFamily="18" charset="0"/>
                              </a:rPr>
                              <m:t>𝑤</m:t>
                            </m:r>
                            <m:d>
                              <m:dPr>
                                <m:sepChr m:val=","/>
                                <m:ctrlPr>
                                  <a:rPr lang="en-US" i="1" dirty="0">
                                    <a:latin typeface="Cambria Math" panose="02040503050406030204" pitchFamily="18" charset="0"/>
                                  </a:rPr>
                                </m:ctrlPr>
                              </m:dPr>
                              <m:e>
                                <m:r>
                                  <a:rPr lang="en-US" i="1" dirty="0">
                                    <a:latin typeface="Cambria Math" panose="02040503050406030204" pitchFamily="18" charset="0"/>
                                  </a:rPr>
                                  <m:t>𝑥</m:t>
                                </m:r>
                              </m:e>
                              <m:e>
                                <m:r>
                                  <a:rPr lang="en-US" i="1" dirty="0">
                                    <a:latin typeface="Cambria Math" panose="02040503050406030204" pitchFamily="18" charset="0"/>
                                  </a:rPr>
                                  <m:t>,</m:t>
                                </m:r>
                                <m:r>
                                  <a:rPr lang="en-US" i="1" dirty="0">
                                    <a:latin typeface="Cambria Math" panose="02040503050406030204" pitchFamily="18" charset="0"/>
                                  </a:rPr>
                                  <m:t>𝑡</m:t>
                                </m:r>
                              </m:e>
                            </m:d>
                            <m:r>
                              <a:rPr lang="en-US" dirty="0">
                                <a:latin typeface="Cambria Math" panose="02040503050406030204" pitchFamily="18" charset="0"/>
                              </a:rPr>
                              <m:t>=</m:t>
                            </m:r>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=1</m:t>
                                </m:r>
                              </m:sub>
                              <m:sup>
                                <m:r>
                                  <a:rPr lang="en-US" i="1" dirty="0">
                                    <a:latin typeface="Cambria Math" panose="02040503050406030204" pitchFamily="18" charset="0"/>
                                  </a:rPr>
                                  <m:t>𝑁</m:t>
                                </m:r>
                              </m:sup>
                              <m:e>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i="1" dirty="0">
                                        <a:latin typeface="Cambria Math" panose="02040503050406030204" pitchFamily="18" charset="0"/>
                                      </a:rPr>
                                      <m:t>𝑖</m:t>
                                    </m:r>
                                  </m:sub>
                                </m:sSub>
                              </m:e>
                            </m:nary>
                            <m:d>
                              <m:dPr>
                                <m:ctrlPr>
                                  <a:rPr lang="en-US" i="1" dirty="0">
                                    <a:latin typeface="Cambria Math" panose="02040503050406030204" pitchFamily="18" charset="0"/>
                                  </a:rPr>
                                </m:ctrlPr>
                              </m:dPr>
                              <m:e>
                                <m:r>
                                  <a:rPr lang="en-US" i="1" dirty="0">
                                    <a:latin typeface="Cambria Math" panose="02040503050406030204" pitchFamily="18" charset="0"/>
                                  </a:rPr>
                                  <m:t>𝑥</m:t>
                                </m:r>
                              </m:e>
                            </m:d>
                            <m:sSub>
                              <m:sSubPr>
                                <m:ctrlPr>
                                  <a:rPr lang="en-US" i="1" dirty="0">
                                    <a:latin typeface="Cambria Math" panose="02040503050406030204" pitchFamily="18" charset="0"/>
                                  </a:rPr>
                                </m:ctrlPr>
                              </m:sSubPr>
                              <m:e>
                                <m:r>
                                  <a:rPr lang="en-US" i="1" dirty="0">
                                    <a:latin typeface="Cambria Math" panose="02040503050406030204" pitchFamily="18" charset="0"/>
                                  </a:rPr>
                                  <m:t>𝜂</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r>
                                  <a:rPr lang="en-US" i="1" dirty="0">
                                    <a:latin typeface="Cambria Math" panose="02040503050406030204" pitchFamily="18" charset="0"/>
                                  </a:rPr>
                                  <m:t>𝑡</m:t>
                                </m:r>
                              </m:e>
                            </m:d>
                          </m:e>
                        </m:mr>
                      </m:m>
                    </m:oMath>
                  </m:oMathPara>
                </a14:m>
                <a:endParaRPr lang="en-US" dirty="0">
                  <a:latin typeface="Times New Roman" panose="02020603050405020304" pitchFamily="18" charset="0"/>
                  <a:ea typeface="Cambria" panose="020405030504060302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where:</a:t>
                </a:r>
              </a:p>
              <a:p>
                <a:pPr marL="285750" indent="-285750">
                  <a:buFont typeface="Arial" panose="020B0604020202020204" pitchFamily="34" charset="0"/>
                  <a:buChar char="•"/>
                </a:pP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𝜙</m:t>
                        </m:r>
                      </m:e>
                      <m:sub>
                        <m:r>
                          <a:rPr lang="ar-AE" i="1">
                            <a:latin typeface="Cambria Math" panose="02040503050406030204" pitchFamily="18" charset="0"/>
                          </a:rPr>
                          <m:t>𝑖</m:t>
                        </m:r>
                      </m:sub>
                    </m:sSub>
                    <m:d>
                      <m:dPr>
                        <m:ctrlPr>
                          <a:rPr lang="ar-AE" i="1">
                            <a:latin typeface="Cambria Math" panose="02040503050406030204" pitchFamily="18" charset="0"/>
                          </a:rPr>
                        </m:ctrlPr>
                      </m:dPr>
                      <m:e>
                        <m:r>
                          <a:rPr lang="ar-AE" i="1">
                            <a:latin typeface="Cambria Math" panose="02040503050406030204" pitchFamily="18" charset="0"/>
                          </a:rPr>
                          <m:t>𝑥</m:t>
                        </m:r>
                      </m:e>
                    </m:d>
                  </m:oMath>
                </a14:m>
                <a:r>
                  <a:rPr lang="en-IN" dirty="0">
                    <a:latin typeface="Times New Roman" panose="02020603050405020304" pitchFamily="18" charset="0"/>
                    <a:cs typeface="Times New Roman" panose="02020603050405020304" pitchFamily="18" charset="0"/>
                  </a:rPr>
                  <a:t>are the mode shapes of the beam</a:t>
                </a:r>
              </a:p>
              <a:p>
                <a:pPr marL="285750" indent="-285750">
                  <a:buFont typeface="Arial" panose="020B0604020202020204" pitchFamily="34" charset="0"/>
                  <a:buChar char="•"/>
                </a:pP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𝑍</m:t>
                        </m:r>
                      </m:e>
                      <m:sub>
                        <m:r>
                          <a:rPr lang="ar-AE" i="1">
                            <a:latin typeface="Cambria Math" panose="02040503050406030204" pitchFamily="18" charset="0"/>
                          </a:rPr>
                          <m:t>𝑖</m:t>
                        </m:r>
                      </m:sub>
                    </m:sSub>
                    <m:d>
                      <m:dPr>
                        <m:ctrlPr>
                          <a:rPr lang="ar-AE" i="1">
                            <a:latin typeface="Cambria Math" panose="02040503050406030204" pitchFamily="18" charset="0"/>
                          </a:rPr>
                        </m:ctrlPr>
                      </m:dPr>
                      <m:e>
                        <m:r>
                          <a:rPr lang="ar-AE" i="1">
                            <a:latin typeface="Cambria Math" panose="02040503050406030204" pitchFamily="18" charset="0"/>
                          </a:rPr>
                          <m:t>𝑡</m:t>
                        </m:r>
                      </m:e>
                    </m:d>
                  </m:oMath>
                </a14:m>
                <a:r>
                  <a:rPr lang="en-IN" dirty="0">
                    <a:latin typeface="Times New Roman" panose="02020603050405020304" pitchFamily="18" charset="0"/>
                    <a:cs typeface="Times New Roman" panose="02020603050405020304" pitchFamily="18" charset="0"/>
                  </a:rPr>
                  <a:t>are the modal coordinates</a:t>
                </a:r>
              </a:p>
              <a:p>
                <a:pPr marL="285750" indent="-285750">
                  <a:buFont typeface="Arial" panose="020B0604020202020204" pitchFamily="34" charset="0"/>
                  <a:buChar char="•"/>
                </a:pPr>
                <a14:m>
                  <m:oMath xmlns:m="http://schemas.openxmlformats.org/officeDocument/2006/math">
                    <m:r>
                      <a:rPr lang="en-IN" i="1">
                        <a:latin typeface="Cambria Math" panose="02040503050406030204" pitchFamily="18" charset="0"/>
                      </a:rPr>
                      <m:t>𝑁</m:t>
                    </m:r>
                  </m:oMath>
                </a14:m>
                <a:r>
                  <a:rPr lang="en-IN" dirty="0">
                    <a:latin typeface="Times New Roman" panose="02020603050405020304" pitchFamily="18" charset="0"/>
                    <a:cs typeface="Times New Roman" panose="02020603050405020304" pitchFamily="18" charset="0"/>
                  </a:rPr>
                  <a:t>is the number of modes considered</a:t>
                </a:r>
              </a:p>
            </p:txBody>
          </p:sp>
        </mc:Choice>
        <mc:Fallback xmlns="">
          <p:sp>
            <p:nvSpPr>
              <p:cNvPr id="11" name="TextBox 10">
                <a:extLst>
                  <a:ext uri="{FF2B5EF4-FFF2-40B4-BE49-F238E27FC236}">
                    <a16:creationId xmlns:a16="http://schemas.microsoft.com/office/drawing/2014/main" id="{8719B56C-BF4D-28C6-65D4-6868482EA76A}"/>
                  </a:ext>
                </a:extLst>
              </p:cNvPr>
              <p:cNvSpPr txBox="1">
                <a:spLocks noRot="1" noChangeAspect="1" noMove="1" noResize="1" noEditPoints="1" noAdjustHandles="1" noChangeArrowheads="1" noChangeShapeType="1" noTextEdit="1"/>
              </p:cNvSpPr>
              <p:nvPr/>
            </p:nvSpPr>
            <p:spPr>
              <a:xfrm>
                <a:off x="182880" y="574872"/>
                <a:ext cx="6527373" cy="3087255"/>
              </a:xfrm>
              <a:prstGeom prst="rect">
                <a:avLst/>
              </a:prstGeom>
              <a:blipFill>
                <a:blip r:embed="rId3"/>
                <a:stretch>
                  <a:fillRect l="-747" t="-986" b="-2170"/>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55617B8E-396F-BB1F-E7B4-1905696F6683}"/>
              </a:ext>
            </a:extLst>
          </p:cNvPr>
          <p:cNvSpPr txBox="1"/>
          <p:nvPr/>
        </p:nvSpPr>
        <p:spPr>
          <a:xfrm>
            <a:off x="6908800" y="3738880"/>
            <a:ext cx="5100320"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8.An arbitrarily supported elastic structure that is subjected to a localized harmonic excitation and carrying any number of sprung masses.</a:t>
            </a:r>
            <a:endParaRPr lang="en-IN"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06F12FA-C492-4BE0-A03E-87BE3A05FAF2}"/>
                  </a:ext>
                </a:extLst>
              </p:cNvPr>
              <p:cNvSpPr txBox="1"/>
              <p:nvPr/>
            </p:nvSpPr>
            <p:spPr>
              <a:xfrm>
                <a:off x="182881" y="3803332"/>
                <a:ext cx="9734118" cy="331956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At the point where we want a node, we attach:</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mass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𝑚</m:t>
                        </m:r>
                      </m:e>
                      <m:sub>
                        <m:r>
                          <a:rPr lang="ar-AE" i="1">
                            <a:latin typeface="Cambria Math" panose="02040503050406030204" pitchFamily="18" charset="0"/>
                          </a:rPr>
                          <m:t>𝑎</m:t>
                        </m:r>
                      </m:sub>
                    </m:sSub>
                  </m:oMath>
                </a14:m>
                <a:endParaRPr lang="ar-AE"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spring of stiffness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i="1">
                            <a:latin typeface="Cambria Math" panose="02040503050406030204" pitchFamily="18" charset="0"/>
                          </a:rPr>
                          <m:t>𝑎</m:t>
                        </m:r>
                      </m:sub>
                    </m:sSub>
                  </m:oMath>
                </a14:m>
                <a:endParaRPr lang="en-IN"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IN" b="0" i="1" dirty="0" smtClean="0">
                              <a:latin typeface="Cambria Math" panose="02040503050406030204" pitchFamily="18" charset="0"/>
                            </a:rPr>
                          </m:ctrlPr>
                        </m:mPr>
                        <m:mr>
                          <m:e/>
                          <m:e>
                            <m:d>
                              <m:dPr>
                                <m:begChr m:val="["/>
                                <m:endChr m:val="]"/>
                                <m:ctrlPr>
                                  <a:rPr lang="en-IN" b="0" i="1" dirty="0">
                                    <a:latin typeface="Cambria Math" panose="02040503050406030204" pitchFamily="18" charset="0"/>
                                  </a:rPr>
                                </m:ctrlPr>
                              </m:dPr>
                              <m:e>
                                <m:m>
                                  <m:mPr>
                                    <m:plcHide m:val="on"/>
                                    <m:mcs>
                                      <m:mc>
                                        <m:mcPr>
                                          <m:count m:val="2"/>
                                          <m:mcJc m:val="center"/>
                                        </m:mcPr>
                                      </m:mc>
                                    </m:mcs>
                                    <m:ctrlPr>
                                      <a:rPr lang="en-IN" b="0" i="1" dirty="0">
                                        <a:latin typeface="Cambria Math" panose="02040503050406030204" pitchFamily="18" charset="0"/>
                                      </a:rPr>
                                    </m:ctrlPr>
                                  </m:mPr>
                                  <m:mr>
                                    <m:e>
                                      <m:d>
                                        <m:dPr>
                                          <m:begChr m:val="["/>
                                          <m:endChr m:val="]"/>
                                          <m:ctrlPr>
                                            <a:rPr lang="en-IN" b="0" i="1" dirty="0">
                                              <a:latin typeface="Cambria Math" panose="02040503050406030204" pitchFamily="18" charset="0"/>
                                            </a:rPr>
                                          </m:ctrlPr>
                                        </m:dPr>
                                        <m:e>
                                          <m:r>
                                            <a:rPr lang="en-IN" b="0" i="0" dirty="0">
                                              <a:latin typeface="Cambria Math" panose="02040503050406030204" pitchFamily="18" charset="0"/>
                                            </a:rPr>
                                            <m:t>𝒦</m:t>
                                          </m:r>
                                        </m:e>
                                      </m:d>
                                      <m:r>
                                        <a:rPr lang="en-IN" b="0" i="0" dirty="0">
                                          <a:latin typeface="Cambria Math" panose="02040503050406030204" pitchFamily="18" charset="0"/>
                                        </a:rPr>
                                        <m:t>−</m:t>
                                      </m:r>
                                      <m:sSup>
                                        <m:sSupPr>
                                          <m:ctrlPr>
                                            <a:rPr lang="en-IN" b="0" i="1" dirty="0">
                                              <a:latin typeface="Cambria Math" panose="02040503050406030204" pitchFamily="18" charset="0"/>
                                            </a:rPr>
                                          </m:ctrlPr>
                                        </m:sSupPr>
                                        <m:e>
                                          <m:r>
                                            <a:rPr lang="en-IN" b="0" i="1" dirty="0">
                                              <a:latin typeface="Cambria Math" panose="02040503050406030204" pitchFamily="18" charset="0"/>
                                            </a:rPr>
                                            <m:t>𝜔</m:t>
                                          </m:r>
                                        </m:e>
                                        <m:sup>
                                          <m:r>
                                            <a:rPr lang="en-IN" b="0" i="0" dirty="0">
                                              <a:latin typeface="Cambria Math" panose="02040503050406030204" pitchFamily="18" charset="0"/>
                                            </a:rPr>
                                            <m:t>2</m:t>
                                          </m:r>
                                        </m:sup>
                                      </m:sSup>
                                      <m:d>
                                        <m:dPr>
                                          <m:begChr m:val="["/>
                                          <m:endChr m:val="]"/>
                                          <m:ctrlPr>
                                            <a:rPr lang="en-IN" b="0" i="1" dirty="0">
                                              <a:latin typeface="Cambria Math" panose="02040503050406030204" pitchFamily="18" charset="0"/>
                                            </a:rPr>
                                          </m:ctrlPr>
                                        </m:dPr>
                                        <m:e>
                                          <m:r>
                                            <a:rPr lang="en-IN" b="0" i="0" dirty="0">
                                              <a:latin typeface="Cambria Math" panose="02040503050406030204" pitchFamily="18" charset="0"/>
                                            </a:rPr>
                                            <m:t>ℳ</m:t>
                                          </m:r>
                                        </m:e>
                                      </m:d>
                                    </m:e>
                                    <m:e>
                                      <m:d>
                                        <m:dPr>
                                          <m:begChr m:val="["/>
                                          <m:endChr m:val="]"/>
                                          <m:ctrlPr>
                                            <a:rPr lang="en-IN" b="0" i="1" dirty="0">
                                              <a:latin typeface="Cambria Math" panose="02040503050406030204" pitchFamily="18" charset="0"/>
                                            </a:rPr>
                                          </m:ctrlPr>
                                        </m:dPr>
                                        <m:e>
                                          <m:r>
                                            <a:rPr lang="en-IN" b="0" i="1" dirty="0">
                                              <a:latin typeface="Cambria Math" panose="02040503050406030204" pitchFamily="18" charset="0"/>
                                            </a:rPr>
                                            <m:t>𝑅</m:t>
                                          </m:r>
                                        </m:e>
                                      </m:d>
                                    </m:e>
                                  </m:mr>
                                  <m:mr>
                                    <m:e>
                                      <m:d>
                                        <m:dPr>
                                          <m:begChr m:val="["/>
                                          <m:endChr m:val=""/>
                                          <m:ctrlPr>
                                            <a:rPr lang="en-IN" b="0" i="1" dirty="0">
                                              <a:latin typeface="Cambria Math" panose="02040503050406030204" pitchFamily="18" charset="0"/>
                                            </a:rPr>
                                          </m:ctrlPr>
                                        </m:dPr>
                                        <m:e>
                                          <m:r>
                                            <a:rPr lang="en-IN" b="0" i="1" dirty="0">
                                              <a:latin typeface="Cambria Math" panose="02040503050406030204" pitchFamily="18" charset="0"/>
                                            </a:rPr>
                                            <m:t>𝑅</m:t>
                                          </m:r>
                                          <m:sSup>
                                            <m:sSupPr>
                                              <m:ctrlPr>
                                                <a:rPr lang="en-IN" b="0" i="1" dirty="0">
                                                  <a:latin typeface="Cambria Math" panose="02040503050406030204" pitchFamily="18" charset="0"/>
                                                </a:rPr>
                                              </m:ctrlPr>
                                            </m:sSupPr>
                                            <m:e>
                                              <m:d>
                                                <m:dPr>
                                                  <m:begChr m:val=""/>
                                                  <m:endChr m:val=""/>
                                                  <m:ctrlPr>
                                                    <a:rPr lang="en-IN" b="0" i="1" dirty="0">
                                                      <a:latin typeface="Cambria Math" panose="02040503050406030204" pitchFamily="18" charset="0"/>
                                                    </a:rPr>
                                                  </m:ctrlPr>
                                                </m:dPr>
                                                <m:e>
                                                  <m:r>
                                                    <a:rPr lang="en-IN" b="0" i="0" dirty="0">
                                                      <a:latin typeface="Cambria Math" panose="02040503050406030204" pitchFamily="18" charset="0"/>
                                                    </a:rPr>
                                                    <m:t>]</m:t>
                                                  </m:r>
                                                </m:e>
                                              </m:d>
                                            </m:e>
                                            <m:sup>
                                              <m:r>
                                                <m:rPr>
                                                  <m:sty m:val="p"/>
                                                </m:rPr>
                                                <a:rPr lang="en-IN" b="0" i="0" dirty="0">
                                                  <a:latin typeface="Cambria Math" panose="02040503050406030204" pitchFamily="18" charset="0"/>
                                                </a:rPr>
                                                <m:t>T</m:t>
                                              </m:r>
                                            </m:sup>
                                          </m:sSup>
                                        </m:e>
                                      </m:d>
                                    </m:e>
                                    <m:e>
                                      <m:d>
                                        <m:dPr>
                                          <m:begChr m:val="["/>
                                          <m:endChr m:val="]"/>
                                          <m:ctrlPr>
                                            <a:rPr lang="en-IN" b="0" i="1" dirty="0">
                                              <a:latin typeface="Cambria Math" panose="02040503050406030204" pitchFamily="18" charset="0"/>
                                            </a:rPr>
                                          </m:ctrlPr>
                                        </m:dPr>
                                        <m:e>
                                          <m:r>
                                            <a:rPr lang="en-IN" b="0" i="1" dirty="0">
                                              <a:latin typeface="Cambria Math" panose="02040503050406030204" pitchFamily="18" charset="0"/>
                                            </a:rPr>
                                            <m:t>𝑘</m:t>
                                          </m:r>
                                        </m:e>
                                      </m:d>
                                      <m:r>
                                        <a:rPr lang="en-IN" b="0" i="0" dirty="0">
                                          <a:latin typeface="Cambria Math" panose="02040503050406030204" pitchFamily="18" charset="0"/>
                                        </a:rPr>
                                        <m:t>−</m:t>
                                      </m:r>
                                      <m:sSup>
                                        <m:sSupPr>
                                          <m:ctrlPr>
                                            <a:rPr lang="en-IN" b="0" i="1" dirty="0">
                                              <a:latin typeface="Cambria Math" panose="02040503050406030204" pitchFamily="18" charset="0"/>
                                            </a:rPr>
                                          </m:ctrlPr>
                                        </m:sSupPr>
                                        <m:e>
                                          <m:r>
                                            <a:rPr lang="en-IN" b="0" i="1" dirty="0">
                                              <a:latin typeface="Cambria Math" panose="02040503050406030204" pitchFamily="18" charset="0"/>
                                            </a:rPr>
                                            <m:t>𝜔</m:t>
                                          </m:r>
                                        </m:e>
                                        <m:sup>
                                          <m:r>
                                            <a:rPr lang="en-IN" b="0" i="0" dirty="0">
                                              <a:latin typeface="Cambria Math" panose="02040503050406030204" pitchFamily="18" charset="0"/>
                                            </a:rPr>
                                            <m:t>2</m:t>
                                          </m:r>
                                        </m:sup>
                                      </m:sSup>
                                      <m:d>
                                        <m:dPr>
                                          <m:begChr m:val="["/>
                                          <m:endChr m:val="]"/>
                                          <m:ctrlPr>
                                            <a:rPr lang="en-IN" b="0" i="1" dirty="0">
                                              <a:latin typeface="Cambria Math" panose="02040503050406030204" pitchFamily="18" charset="0"/>
                                            </a:rPr>
                                          </m:ctrlPr>
                                        </m:dPr>
                                        <m:e>
                                          <m:r>
                                            <a:rPr lang="en-IN" b="0" i="1" dirty="0">
                                              <a:latin typeface="Cambria Math" panose="02040503050406030204" pitchFamily="18" charset="0"/>
                                            </a:rPr>
                                            <m:t>𝑚</m:t>
                                          </m:r>
                                        </m:e>
                                      </m:d>
                                    </m:e>
                                  </m:mr>
                                </m:m>
                              </m:e>
                            </m:d>
                            <m:d>
                              <m:dPr>
                                <m:begChr m:val="["/>
                                <m:endChr m:val="]"/>
                                <m:ctrlPr>
                                  <a:rPr lang="en-IN" b="0" i="1" dirty="0">
                                    <a:latin typeface="Cambria Math" panose="02040503050406030204" pitchFamily="18" charset="0"/>
                                  </a:rPr>
                                </m:ctrlPr>
                              </m:dPr>
                              <m:e>
                                <m:m>
                                  <m:mPr>
                                    <m:plcHide m:val="on"/>
                                    <m:mcs>
                                      <m:mc>
                                        <m:mcPr>
                                          <m:count m:val="1"/>
                                          <m:mcJc m:val="center"/>
                                        </m:mcPr>
                                      </m:mc>
                                    </m:mcs>
                                    <m:ctrlPr>
                                      <a:rPr lang="en-IN" b="0" i="1" dirty="0">
                                        <a:latin typeface="Cambria Math" panose="02040503050406030204" pitchFamily="18" charset="0"/>
                                      </a:rPr>
                                    </m:ctrlPr>
                                  </m:mPr>
                                  <m:mr>
                                    <m:e>
                                      <m:limLow>
                                        <m:limLowPr>
                                          <m:ctrlPr>
                                            <a:rPr lang="en-IN" b="0" i="1" dirty="0">
                                              <a:latin typeface="Cambria Math" panose="02040503050406030204" pitchFamily="18" charset="0"/>
                                            </a:rPr>
                                          </m:ctrlPr>
                                        </m:limLowPr>
                                        <m:e>
                                          <m:acc>
                                            <m:accPr>
                                              <m:chr m:val="̅"/>
                                              <m:ctrlPr>
                                                <a:rPr lang="en-IN" b="0" i="1" dirty="0">
                                                  <a:latin typeface="Cambria Math" panose="02040503050406030204" pitchFamily="18" charset="0"/>
                                                </a:rPr>
                                              </m:ctrlPr>
                                            </m:accPr>
                                            <m:e>
                                              <m:r>
                                                <a:rPr lang="en-IN" b="0" i="1" dirty="0">
                                                  <a:latin typeface="Cambria Math" panose="02040503050406030204" pitchFamily="18" charset="0"/>
                                                </a:rPr>
                                                <m:t>𝜂</m:t>
                                              </m:r>
                                            </m:e>
                                          </m:acc>
                                        </m:e>
                                        <m:lim>
                                          <m:r>
                                            <a:rPr lang="en-IN" b="0" i="0" dirty="0">
                                              <a:latin typeface="Cambria Math" panose="02040503050406030204" pitchFamily="18" charset="0"/>
                                            </a:rPr>
                                            <m:t>―</m:t>
                                          </m:r>
                                        </m:lim>
                                      </m:limLow>
                                    </m:e>
                                  </m:mr>
                                  <m:mr>
                                    <m:e>
                                      <m:limLow>
                                        <m:limLowPr>
                                          <m:ctrlPr>
                                            <a:rPr lang="en-IN" b="0" i="1" dirty="0">
                                              <a:latin typeface="Cambria Math" panose="02040503050406030204" pitchFamily="18" charset="0"/>
                                            </a:rPr>
                                          </m:ctrlPr>
                                        </m:limLowPr>
                                        <m:e>
                                          <m:acc>
                                            <m:accPr>
                                              <m:chr m:val="̅"/>
                                              <m:ctrlPr>
                                                <a:rPr lang="en-IN" b="0" i="1" dirty="0">
                                                  <a:latin typeface="Cambria Math" panose="02040503050406030204" pitchFamily="18" charset="0"/>
                                                </a:rPr>
                                              </m:ctrlPr>
                                            </m:accPr>
                                            <m:e>
                                              <m:r>
                                                <a:rPr lang="en-IN" b="0" i="1" dirty="0">
                                                  <a:latin typeface="Cambria Math" panose="02040503050406030204" pitchFamily="18" charset="0"/>
                                                </a:rPr>
                                                <m:t>𝑧</m:t>
                                              </m:r>
                                            </m:e>
                                          </m:acc>
                                        </m:e>
                                        <m:lim>
                                          <m:r>
                                            <a:rPr lang="en-IN" b="0" i="0" dirty="0">
                                              <a:latin typeface="Cambria Math" panose="02040503050406030204" pitchFamily="18" charset="0"/>
                                            </a:rPr>
                                            <m:t>―</m:t>
                                          </m:r>
                                        </m:lim>
                                      </m:limLow>
                                    </m:e>
                                  </m:mr>
                                </m:m>
                              </m:e>
                            </m:d>
                            <m:r>
                              <a:rPr lang="en-IN" b="0" i="0" dirty="0">
                                <a:latin typeface="Cambria Math" panose="02040503050406030204" pitchFamily="18" charset="0"/>
                              </a:rPr>
                              <m:t>=</m:t>
                            </m:r>
                            <m:d>
                              <m:dPr>
                                <m:begChr m:val="["/>
                                <m:endChr m:val="]"/>
                                <m:ctrlPr>
                                  <a:rPr lang="en-IN" b="0" i="1" dirty="0">
                                    <a:latin typeface="Cambria Math" panose="02040503050406030204" pitchFamily="18" charset="0"/>
                                  </a:rPr>
                                </m:ctrlPr>
                              </m:dPr>
                              <m:e>
                                <m:m>
                                  <m:mPr>
                                    <m:plcHide m:val="on"/>
                                    <m:mcs>
                                      <m:mc>
                                        <m:mcPr>
                                          <m:count m:val="1"/>
                                          <m:mcJc m:val="center"/>
                                        </m:mcPr>
                                      </m:mc>
                                    </m:mcs>
                                    <m:ctrlPr>
                                      <a:rPr lang="en-IN" b="0" i="1" dirty="0">
                                        <a:latin typeface="Cambria Math" panose="02040503050406030204" pitchFamily="18" charset="0"/>
                                      </a:rPr>
                                    </m:ctrlPr>
                                  </m:mPr>
                                  <m:mr>
                                    <m:e>
                                      <m:r>
                                        <a:rPr lang="en-IN" b="0" i="1" dirty="0">
                                          <a:latin typeface="Cambria Math" panose="02040503050406030204" pitchFamily="18" charset="0"/>
                                        </a:rPr>
                                        <m:t>𝐹</m:t>
                                      </m:r>
                                      <m:r>
                                        <a:rPr lang="en-IN" b="0" i="1" dirty="0">
                                          <a:latin typeface="Cambria Math" panose="02040503050406030204" pitchFamily="18" charset="0"/>
                                        </a:rPr>
                                        <m:t>𝜙</m:t>
                                      </m:r>
                                      <m:d>
                                        <m:dPr>
                                          <m:ctrlPr>
                                            <a:rPr lang="en-IN" b="0" i="1" dirty="0">
                                              <a:latin typeface="Cambria Math" panose="02040503050406030204" pitchFamily="18" charset="0"/>
                                            </a:rPr>
                                          </m:ctrlPr>
                                        </m:dPr>
                                        <m:e>
                                          <m:sSub>
                                            <m:sSubPr>
                                              <m:ctrlPr>
                                                <a:rPr lang="en-IN" b="0" i="1" dirty="0">
                                                  <a:latin typeface="Cambria Math" panose="02040503050406030204" pitchFamily="18" charset="0"/>
                                                </a:rPr>
                                              </m:ctrlPr>
                                            </m:sSubPr>
                                            <m:e>
                                              <m:r>
                                                <a:rPr lang="en-IN" b="0" i="1" dirty="0">
                                                  <a:latin typeface="Cambria Math" panose="02040503050406030204" pitchFamily="18" charset="0"/>
                                                </a:rPr>
                                                <m:t>𝑥</m:t>
                                              </m:r>
                                            </m:e>
                                            <m:sub>
                                              <m:r>
                                                <a:rPr lang="en-IN" b="0" i="1" dirty="0">
                                                  <a:latin typeface="Cambria Math" panose="02040503050406030204" pitchFamily="18" charset="0"/>
                                                </a:rPr>
                                                <m:t>𝑓</m:t>
                                              </m:r>
                                            </m:sub>
                                          </m:sSub>
                                        </m:e>
                                      </m:d>
                                    </m:e>
                                  </m:mr>
                                  <m:mr>
                                    <m:e>
                                      <m:limLow>
                                        <m:limLowPr>
                                          <m:ctrlPr>
                                            <a:rPr lang="en-IN" b="0" i="1" dirty="0">
                                              <a:latin typeface="Cambria Math" panose="02040503050406030204" pitchFamily="18" charset="0"/>
                                            </a:rPr>
                                          </m:ctrlPr>
                                        </m:limLowPr>
                                        <m:e>
                                          <m:r>
                                            <a:rPr lang="en-IN" b="0" i="0" dirty="0">
                                              <a:latin typeface="Cambria Math" panose="02040503050406030204" pitchFamily="18" charset="0"/>
                                            </a:rPr>
                                            <m:t>0</m:t>
                                          </m:r>
                                        </m:e>
                                        <m:lim>
                                          <m:r>
                                            <a:rPr lang="en-IN" b="0" i="0" dirty="0">
                                              <a:latin typeface="Cambria Math" panose="02040503050406030204" pitchFamily="18" charset="0"/>
                                            </a:rPr>
                                            <m:t>―</m:t>
                                          </m:r>
                                        </m:lim>
                                      </m:limLow>
                                    </m:e>
                                  </m:mr>
                                </m:m>
                              </m:e>
                            </m:d>
                          </m:e>
                        </m:mr>
                      </m:m>
                    </m:oMath>
                  </m:oMathPara>
                </a14:m>
                <a:endParaRPr lang="en-IN" dirty="0"/>
              </a:p>
              <a:p>
                <a:r>
                  <a:rPr lang="en-IN" dirty="0">
                    <a:latin typeface="Times New Roman" panose="02020603050405020304" pitchFamily="18" charset="0"/>
                    <a:cs typeface="Times New Roman" panose="02020603050405020304" pitchFamily="18" charset="0"/>
                  </a:rPr>
                  <a:t>Here:</a:t>
                </a:r>
              </a:p>
              <a:p>
                <a14:m>
                  <m:oMath xmlns:m="http://schemas.openxmlformats.org/officeDocument/2006/math">
                    <m:r>
                      <a:rPr lang="en-IN" b="1">
                        <a:latin typeface="Cambria Math" panose="02040503050406030204" pitchFamily="18" charset="0"/>
                      </a:rPr>
                      <m:t>𝐑</m:t>
                    </m:r>
                  </m:oMath>
                </a14:m>
                <a:r>
                  <a:rPr lang="en-IN" dirty="0">
                    <a:latin typeface="Times New Roman" panose="02020603050405020304" pitchFamily="18" charset="0"/>
                    <a:cs typeface="Times New Roman" panose="02020603050405020304" pitchFamily="18" charset="0"/>
                  </a:rPr>
                  <a:t> contains the mode-shape values at the absorber location, i.e.,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𝜙</m:t>
                        </m:r>
                      </m:e>
                      <m:sub>
                        <m:r>
                          <a:rPr lang="ar-AE" i="1">
                            <a:latin typeface="Cambria Math" panose="02040503050406030204" pitchFamily="18" charset="0"/>
                          </a:rPr>
                          <m:t>𝑖</m:t>
                        </m:r>
                      </m:sub>
                    </m:sSub>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𝑎</m:t>
                            </m:r>
                          </m:sub>
                        </m:sSub>
                      </m:e>
                    </m:d>
                  </m:oMath>
                </a14:m>
                <a:r>
                  <a:rPr lang="ar-AE" dirty="0">
                    <a:latin typeface="Times New Roman" panose="02020603050405020304" pitchFamily="18" charset="0"/>
                    <a:cs typeface="Times New Roman" panose="02020603050405020304" pitchFamily="18" charset="0"/>
                  </a:rPr>
                  <a:t>.</a:t>
                </a:r>
              </a:p>
              <a:p>
                <a14:m>
                  <m:oMath xmlns:m="http://schemas.openxmlformats.org/officeDocument/2006/math">
                    <m:acc>
                      <m:accPr>
                        <m:chr m:val="̃"/>
                        <m:ctrlPr>
                          <a:rPr lang="ar-AE" b="1" i="1">
                            <a:latin typeface="Cambria Math" panose="02040503050406030204" pitchFamily="18" charset="0"/>
                          </a:rPr>
                        </m:ctrlPr>
                      </m:accPr>
                      <m:e>
                        <m:r>
                          <a:rPr lang="ar-AE" b="1">
                            <a:latin typeface="Cambria Math" panose="02040503050406030204" pitchFamily="18" charset="0"/>
                          </a:rPr>
                          <m:t>𝐙</m:t>
                        </m:r>
                      </m:e>
                    </m:acc>
                  </m:oMath>
                </a14:m>
                <a:r>
                  <a:rPr lang="en-IN" dirty="0">
                    <a:latin typeface="Times New Roman" panose="02020603050405020304" pitchFamily="18" charset="0"/>
                    <a:cs typeface="Times New Roman" panose="02020603050405020304" pitchFamily="18" charset="0"/>
                  </a:rPr>
                  <a:t> is the modal displacement vector</a:t>
                </a:r>
              </a:p>
              <a:p>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𝑧</m:t>
                        </m:r>
                      </m:e>
                    </m:acc>
                  </m:oMath>
                </a14:m>
                <a:r>
                  <a:rPr lang="en-IN" dirty="0">
                    <a:latin typeface="Times New Roman" panose="02020603050405020304" pitchFamily="18" charset="0"/>
                    <a:cs typeface="Times New Roman" panose="02020603050405020304" pitchFamily="18" charset="0"/>
                  </a:rPr>
                  <a:t> is the complex amplitude of absorber mass motion</a:t>
                </a:r>
              </a:p>
              <a:p>
                <a:endParaRPr lang="en-IN" dirty="0"/>
              </a:p>
              <a:p>
                <a:endParaRPr lang="en-IN" dirty="0"/>
              </a:p>
            </p:txBody>
          </p:sp>
        </mc:Choice>
        <mc:Fallback xmlns="">
          <p:sp>
            <p:nvSpPr>
              <p:cNvPr id="16" name="TextBox 15">
                <a:extLst>
                  <a:ext uri="{FF2B5EF4-FFF2-40B4-BE49-F238E27FC236}">
                    <a16:creationId xmlns:a16="http://schemas.microsoft.com/office/drawing/2014/main" id="{E06F12FA-C492-4BE0-A03E-87BE3A05FAF2}"/>
                  </a:ext>
                </a:extLst>
              </p:cNvPr>
              <p:cNvSpPr txBox="1">
                <a:spLocks noRot="1" noChangeAspect="1" noMove="1" noResize="1" noEditPoints="1" noAdjustHandles="1" noChangeArrowheads="1" noChangeShapeType="1" noTextEdit="1"/>
              </p:cNvSpPr>
              <p:nvPr/>
            </p:nvSpPr>
            <p:spPr>
              <a:xfrm>
                <a:off x="182881" y="3803332"/>
                <a:ext cx="9734118" cy="3319563"/>
              </a:xfrm>
              <a:prstGeom prst="rect">
                <a:avLst/>
              </a:prstGeom>
              <a:blipFill>
                <a:blip r:embed="rId4"/>
                <a:stretch>
                  <a:fillRect l="-501" t="-1103"/>
                </a:stretch>
              </a:blipFill>
            </p:spPr>
            <p:txBody>
              <a:bodyPr/>
              <a:lstStyle/>
              <a:p>
                <a:r>
                  <a:rPr lang="en-IN">
                    <a:noFill/>
                  </a:rPr>
                  <a:t> </a:t>
                </a:r>
              </a:p>
            </p:txBody>
          </p:sp>
        </mc:Fallback>
      </mc:AlternateContent>
    </p:spTree>
    <p:extLst>
      <p:ext uri="{BB962C8B-B14F-4D97-AF65-F5344CB8AC3E}">
        <p14:creationId xmlns:p14="http://schemas.microsoft.com/office/powerpoint/2010/main" val="2603217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F8B3E-3B37-578F-4C2F-57656E67EFB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451CAF-757D-4927-2665-1EDBA74900E4}"/>
                  </a:ext>
                </a:extLst>
              </p:cNvPr>
              <p:cNvSpPr>
                <a:spLocks noGrp="1"/>
              </p:cNvSpPr>
              <p:nvPr>
                <p:ph idx="4294967295"/>
              </p:nvPr>
            </p:nvSpPr>
            <p:spPr>
              <a:xfrm>
                <a:off x="61413" y="677052"/>
                <a:ext cx="12089773" cy="5698959"/>
              </a:xfrm>
            </p:spPr>
            <p:txBody>
              <a:bodyPr>
                <a:noAutofit/>
              </a:bodyPr>
              <a:lstStyle/>
              <a:p>
                <a:r>
                  <a:rPr lang="en-IN" sz="1800" dirty="0">
                    <a:latin typeface="Times New Roman" panose="02020603050405020304" pitchFamily="18" charset="0"/>
                    <a:cs typeface="Times New Roman" panose="02020603050405020304" pitchFamily="18" charset="0"/>
                  </a:rPr>
                  <a:t>We want the beam displacement at a chosen location </a:t>
                </a:r>
                <a14:m>
                  <m:oMath xmlns:m="http://schemas.openxmlformats.org/officeDocument/2006/math">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𝑛</m:t>
                        </m:r>
                      </m:sub>
                    </m:sSub>
                  </m:oMath>
                </a14:m>
                <a:r>
                  <a:rPr lang="en-IN" sz="1800" dirty="0">
                    <a:latin typeface="Times New Roman" panose="02020603050405020304" pitchFamily="18" charset="0"/>
                    <a:cs typeface="Times New Roman" panose="02020603050405020304" pitchFamily="18" charset="0"/>
                  </a:rPr>
                  <a:t>to be </a:t>
                </a:r>
                <a:r>
                  <a:rPr lang="en-IN" sz="1800" b="1" dirty="0">
                    <a:latin typeface="Times New Roman" panose="02020603050405020304" pitchFamily="18" charset="0"/>
                    <a:cs typeface="Times New Roman" panose="02020603050405020304" pitchFamily="18" charset="0"/>
                  </a:rPr>
                  <a:t>zero</a:t>
                </a:r>
                <a:r>
                  <a:rPr lang="en-IN" sz="1800" dirty="0">
                    <a:latin typeface="Times New Roman" panose="02020603050405020304" pitchFamily="18" charset="0"/>
                    <a:cs typeface="Times New Roman" panose="02020603050405020304" pitchFamily="18" charset="0"/>
                  </a:rPr>
                  <a:t>: </a:t>
                </a:r>
                <a:r>
                  <a:rPr lang="en-IN" sz="1800" dirty="0"/>
                  <a:t> </a:t>
                </a:r>
                <a14:m>
                  <m:oMath xmlns:m="http://schemas.openxmlformats.org/officeDocument/2006/math">
                    <m:r>
                      <a:rPr lang="en-IN" sz="1800" i="1">
                        <a:latin typeface="Cambria Math" panose="02040503050406030204" pitchFamily="18" charset="0"/>
                      </a:rPr>
                      <m:t>𝑤</m:t>
                    </m:r>
                    <m:d>
                      <m:dPr>
                        <m:sepChr m:val=","/>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𝑛</m:t>
                            </m:r>
                          </m:sub>
                        </m:sSub>
                      </m:e>
                      <m:e>
                        <m:r>
                          <a:rPr lang="ar-AE" sz="1800" i="1">
                            <a:latin typeface="Cambria Math" panose="02040503050406030204" pitchFamily="18" charset="0"/>
                          </a:rPr>
                          <m:t>𝑡</m:t>
                        </m:r>
                      </m:e>
                    </m:d>
                    <m:r>
                      <a:rPr lang="ar-AE" sz="1800">
                        <a:latin typeface="Cambria Math" panose="02040503050406030204" pitchFamily="18" charset="0"/>
                      </a:rPr>
                      <m:t>=</m:t>
                    </m:r>
                    <m:r>
                      <a:rPr lang="ar-AE" sz="1800">
                        <a:latin typeface="Cambria Math" panose="02040503050406030204" pitchFamily="18" charset="0"/>
                      </a:rPr>
                      <m:t>0</m:t>
                    </m:r>
                    <m:r>
                      <a:rPr lang="ar-AE" sz="1800">
                        <a:latin typeface="Cambria Math" panose="02040503050406030204" pitchFamily="18" charset="0"/>
                      </a:rPr>
                      <m:t>.</m:t>
                    </m:r>
                  </m:oMath>
                </a14:m>
                <a:endParaRPr lang="en-US" sz="1800" dirty="0"/>
              </a:p>
              <a:p>
                <a:r>
                  <a:rPr lang="en-IN" sz="1800" dirty="0">
                    <a:latin typeface="Times New Roman" panose="02020603050405020304" pitchFamily="18" charset="0"/>
                    <a:cs typeface="Times New Roman" panose="02020603050405020304" pitchFamily="18" charset="0"/>
                  </a:rPr>
                  <a:t>If the absorber is attached at the same location,</a:t>
                </a:r>
                <a:r>
                  <a:rPr lang="en-IN" sz="1800" dirty="0"/>
                  <a:t> </a:t>
                </a:r>
                <a14:m>
                  <m:oMath xmlns:m="http://schemas.openxmlformats.org/officeDocument/2006/math">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𝑎</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𝑛</m:t>
                        </m:r>
                      </m:sub>
                    </m:sSub>
                    <m:r>
                      <a:rPr lang="ar-AE" sz="1800">
                        <a:latin typeface="Cambria Math" panose="02040503050406030204" pitchFamily="18" charset="0"/>
                      </a:rPr>
                      <m:t>,</m:t>
                    </m:r>
                  </m:oMath>
                </a14:m>
                <a:endParaRPr lang="ar-AE" sz="1800" dirty="0"/>
              </a:p>
              <a:p>
                <a:r>
                  <a:rPr lang="en-IN" sz="1800" dirty="0">
                    <a:latin typeface="Times New Roman" panose="02020603050405020304" pitchFamily="18" charset="0"/>
                    <a:cs typeface="Times New Roman" panose="02020603050405020304" pitchFamily="18" charset="0"/>
                  </a:rPr>
                  <a:t>The absorber equation (lower block row) is:</a:t>
                </a:r>
              </a:p>
              <a:p>
                <a:pPr marL="0" indent="0">
                  <a:buNone/>
                </a:pPr>
                <a14:m>
                  <m:oMathPara xmlns:m="http://schemas.openxmlformats.org/officeDocument/2006/math">
                    <m:oMathParaPr>
                      <m:jc m:val="centerGroup"/>
                    </m:oMathParaPr>
                    <m:oMath xmlns:m="http://schemas.openxmlformats.org/officeDocument/2006/math">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𝑘</m:t>
                              </m:r>
                            </m:e>
                            <m:sub>
                              <m:r>
                                <a:rPr lang="ar-AE" sz="1800" i="1">
                                  <a:latin typeface="Cambria Math" panose="02040503050406030204" pitchFamily="18" charset="0"/>
                                </a:rPr>
                                <m:t>𝑎</m:t>
                              </m:r>
                            </m:sub>
                          </m:sSub>
                          <m:r>
                            <a:rPr lang="ar-AE" sz="1800">
                              <a:latin typeface="Cambria Math" panose="02040503050406030204" pitchFamily="18" charset="0"/>
                            </a:rPr>
                            <m:t>−</m:t>
                          </m:r>
                          <m:sSup>
                            <m:sSupPr>
                              <m:ctrlPr>
                                <a:rPr lang="ar-AE" sz="1800" i="1">
                                  <a:latin typeface="Cambria Math" panose="02040503050406030204" pitchFamily="18" charset="0"/>
                                </a:rPr>
                              </m:ctrlPr>
                            </m:sSupPr>
                            <m:e>
                              <m:r>
                                <a:rPr lang="ar-AE" sz="1800" i="1">
                                  <a:latin typeface="Cambria Math" panose="02040503050406030204" pitchFamily="18" charset="0"/>
                                </a:rPr>
                                <m:t>𝜔</m:t>
                              </m:r>
                            </m:e>
                            <m:sup>
                              <m:r>
                                <a:rPr lang="ar-AE" sz="1800">
                                  <a:latin typeface="Cambria Math" panose="02040503050406030204" pitchFamily="18" charset="0"/>
                                </a:rPr>
                                <m:t>2</m:t>
                              </m:r>
                            </m:sup>
                          </m:sSup>
                          <m:sSub>
                            <m:sSubPr>
                              <m:ctrlPr>
                                <a:rPr lang="ar-AE" sz="1800" i="1">
                                  <a:latin typeface="Cambria Math" panose="02040503050406030204" pitchFamily="18" charset="0"/>
                                </a:rPr>
                              </m:ctrlPr>
                            </m:sSubPr>
                            <m:e>
                              <m:r>
                                <a:rPr lang="ar-AE" sz="1800" i="1">
                                  <a:latin typeface="Cambria Math" panose="02040503050406030204" pitchFamily="18" charset="0"/>
                                </a:rPr>
                                <m:t>𝑚</m:t>
                              </m:r>
                            </m:e>
                            <m:sub>
                              <m:r>
                                <a:rPr lang="ar-AE" sz="1800" i="1">
                                  <a:latin typeface="Cambria Math" panose="02040503050406030204" pitchFamily="18" charset="0"/>
                                </a:rPr>
                                <m:t>𝑎</m:t>
                              </m:r>
                            </m:sub>
                          </m:sSub>
                        </m:e>
                      </m:d>
                      <m:acc>
                        <m:accPr>
                          <m:chr m:val="̃"/>
                          <m:ctrlPr>
                            <a:rPr lang="ar-AE" sz="1800" i="1">
                              <a:latin typeface="Cambria Math" panose="02040503050406030204" pitchFamily="18" charset="0"/>
                            </a:rPr>
                          </m:ctrlPr>
                        </m:accPr>
                        <m:e>
                          <m:r>
                            <a:rPr lang="ar-AE" sz="1800" i="1">
                              <a:latin typeface="Cambria Math" panose="02040503050406030204" pitchFamily="18" charset="0"/>
                            </a:rPr>
                            <m:t>𝑧</m:t>
                          </m:r>
                        </m:e>
                      </m:acc>
                      <m:r>
                        <a:rPr lang="ar-AE" sz="1800">
                          <a:latin typeface="Cambria Math" panose="02040503050406030204" pitchFamily="18" charset="0"/>
                        </a:rPr>
                        <m:t>+</m:t>
                      </m:r>
                      <m:sSup>
                        <m:sSupPr>
                          <m:ctrlPr>
                            <a:rPr lang="ar-AE" sz="1800" i="1">
                              <a:latin typeface="Cambria Math" panose="02040503050406030204" pitchFamily="18" charset="0"/>
                            </a:rPr>
                          </m:ctrlPr>
                        </m:sSupPr>
                        <m:e>
                          <m:r>
                            <a:rPr lang="ar-AE" sz="1800" i="1">
                              <a:latin typeface="Cambria Math" panose="02040503050406030204" pitchFamily="18" charset="0"/>
                            </a:rPr>
                            <m:t>𝜙</m:t>
                          </m:r>
                        </m:e>
                        <m:sup>
                          <m:r>
                            <a:rPr lang="ar-AE" sz="1800" i="1">
                              <a:latin typeface="Cambria Math" panose="02040503050406030204" pitchFamily="18" charset="0"/>
                            </a:rPr>
                            <m:t>𝑇</m:t>
                          </m:r>
                        </m:sup>
                      </m:sSup>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𝑎</m:t>
                              </m:r>
                            </m:sub>
                          </m:sSub>
                        </m:e>
                      </m:d>
                      <m:acc>
                        <m:accPr>
                          <m:chr m:val="̃"/>
                          <m:ctrlPr>
                            <a:rPr lang="ar-AE" sz="1800" i="1">
                              <a:latin typeface="Cambria Math" panose="02040503050406030204" pitchFamily="18" charset="0"/>
                            </a:rPr>
                          </m:ctrlPr>
                        </m:accPr>
                        <m:e>
                          <m:r>
                            <a:rPr lang="ar-AE" sz="1800" b="1">
                              <a:latin typeface="Cambria Math" panose="02040503050406030204" pitchFamily="18" charset="0"/>
                            </a:rPr>
                            <m:t>𝐙</m:t>
                          </m:r>
                        </m:e>
                      </m:acc>
                      <m:r>
                        <a:rPr lang="ar-AE" sz="1800">
                          <a:latin typeface="Cambria Math" panose="02040503050406030204" pitchFamily="18" charset="0"/>
                        </a:rPr>
                        <m:t>=</m:t>
                      </m:r>
                      <m:r>
                        <a:rPr lang="ar-AE" sz="1800">
                          <a:latin typeface="Cambria Math" panose="02040503050406030204" pitchFamily="18" charset="0"/>
                        </a:rPr>
                        <m:t>0</m:t>
                      </m:r>
                    </m:oMath>
                  </m:oMathPara>
                </a14:m>
                <a:endParaRPr lang="ar-AE" sz="1800" b="0" dirty="0"/>
              </a:p>
              <a:p>
                <a:r>
                  <a:rPr lang="en-IN" sz="1800" dirty="0">
                    <a:latin typeface="Times New Roman" panose="02020603050405020304" pitchFamily="18" charset="0"/>
                    <a:cs typeface="Times New Roman" panose="02020603050405020304" pitchFamily="18" charset="0"/>
                  </a:rPr>
                  <a:t>If we choose:</a:t>
                </a:r>
              </a:p>
              <a:p>
                <a:pPr marL="0" indent="0">
                  <a:buNone/>
                </a:pPr>
                <a14:m>
                  <m:oMathPara xmlns:m="http://schemas.openxmlformats.org/officeDocument/2006/math">
                    <m:oMathParaPr>
                      <m:jc m:val="centerGroup"/>
                    </m:oMathParaPr>
                    <m:oMath xmlns:m="http://schemas.openxmlformats.org/officeDocument/2006/math">
                      <m:sSub>
                        <m:sSubPr>
                          <m:ctrlPr>
                            <a:rPr lang="ar-AE" sz="1800" i="1">
                              <a:latin typeface="Cambria Math" panose="02040503050406030204" pitchFamily="18" charset="0"/>
                            </a:rPr>
                          </m:ctrlPr>
                        </m:sSubPr>
                        <m:e>
                          <m:r>
                            <a:rPr lang="ar-AE" sz="1800" i="1">
                              <a:latin typeface="Cambria Math" panose="02040503050406030204" pitchFamily="18" charset="0"/>
                            </a:rPr>
                            <m:t>𝑘</m:t>
                          </m:r>
                        </m:e>
                        <m:sub>
                          <m:r>
                            <a:rPr lang="ar-AE" sz="1800" i="1">
                              <a:latin typeface="Cambria Math" panose="02040503050406030204" pitchFamily="18" charset="0"/>
                            </a:rPr>
                            <m:t>𝑎</m:t>
                          </m:r>
                        </m:sub>
                      </m:sSub>
                      <m:r>
                        <a:rPr lang="ar-AE" sz="1800">
                          <a:latin typeface="Cambria Math" panose="02040503050406030204" pitchFamily="18" charset="0"/>
                        </a:rPr>
                        <m:t>=</m:t>
                      </m:r>
                      <m:sSup>
                        <m:sSupPr>
                          <m:ctrlPr>
                            <a:rPr lang="ar-AE" sz="1800" i="1">
                              <a:latin typeface="Cambria Math" panose="02040503050406030204" pitchFamily="18" charset="0"/>
                            </a:rPr>
                          </m:ctrlPr>
                        </m:sSupPr>
                        <m:e>
                          <m:r>
                            <a:rPr lang="ar-AE" sz="1800" i="1">
                              <a:latin typeface="Cambria Math" panose="02040503050406030204" pitchFamily="18" charset="0"/>
                            </a:rPr>
                            <m:t>𝜔</m:t>
                          </m:r>
                        </m:e>
                        <m:sup>
                          <m:r>
                            <a:rPr lang="ar-AE" sz="1800">
                              <a:latin typeface="Cambria Math" panose="02040503050406030204" pitchFamily="18" charset="0"/>
                            </a:rPr>
                            <m:t>2</m:t>
                          </m:r>
                        </m:sup>
                      </m:sSup>
                      <m:sSub>
                        <m:sSubPr>
                          <m:ctrlPr>
                            <a:rPr lang="ar-AE" sz="1800" i="1">
                              <a:latin typeface="Cambria Math" panose="02040503050406030204" pitchFamily="18" charset="0"/>
                            </a:rPr>
                          </m:ctrlPr>
                        </m:sSubPr>
                        <m:e>
                          <m:r>
                            <a:rPr lang="ar-AE" sz="1800" i="1">
                              <a:latin typeface="Cambria Math" panose="02040503050406030204" pitchFamily="18" charset="0"/>
                            </a:rPr>
                            <m:t>𝑚</m:t>
                          </m:r>
                        </m:e>
                        <m:sub>
                          <m:r>
                            <a:rPr lang="ar-AE" sz="1800" i="1">
                              <a:latin typeface="Cambria Math" panose="02040503050406030204" pitchFamily="18" charset="0"/>
                            </a:rPr>
                            <m:t>𝑎</m:t>
                          </m:r>
                        </m:sub>
                      </m:sSub>
                      <m:r>
                        <a:rPr lang="ar-AE" sz="1800">
                          <a:latin typeface="Cambria Math" panose="02040503050406030204" pitchFamily="18" charset="0"/>
                        </a:rPr>
                        <m:t>,</m:t>
                      </m:r>
                    </m:oMath>
                  </m:oMathPara>
                </a14:m>
                <a:endParaRPr lang="ar-AE" sz="1800" dirty="0"/>
              </a:p>
              <a:p>
                <a:pPr marL="0" indent="0">
                  <a:buNone/>
                </a:pPr>
                <a:r>
                  <a:rPr lang="en-IN" sz="1800" dirty="0">
                    <a:latin typeface="Times New Roman" panose="02020603050405020304" pitchFamily="18" charset="0"/>
                    <a:cs typeface="Times New Roman" panose="02020603050405020304" pitchFamily="18" charset="0"/>
                  </a:rPr>
                  <a:t>the first term becomes zero.</a:t>
                </a:r>
              </a:p>
              <a:p>
                <a:r>
                  <a:rPr lang="en-IN" sz="1800" dirty="0">
                    <a:latin typeface="Times New Roman" panose="02020603050405020304" pitchFamily="18" charset="0"/>
                    <a:cs typeface="Times New Roman" panose="02020603050405020304" pitchFamily="18" charset="0"/>
                  </a:rPr>
                  <a:t>This forces:</a:t>
                </a:r>
              </a:p>
              <a:p>
                <a:pPr marL="0" indent="0">
                  <a:buNone/>
                </a:pP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𝜙</m:t>
                          </m:r>
                        </m:e>
                        <m:sup>
                          <m:r>
                            <a:rPr lang="ar-AE" sz="1800" i="1">
                              <a:latin typeface="Cambria Math" panose="02040503050406030204" pitchFamily="18" charset="0"/>
                            </a:rPr>
                            <m:t>𝑇</m:t>
                          </m:r>
                        </m:sup>
                      </m:sSup>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𝑎</m:t>
                              </m:r>
                            </m:sub>
                          </m:sSub>
                        </m:e>
                      </m:d>
                      <m:r>
                        <m:rPr>
                          <m:nor/>
                        </m:rPr>
                        <a:rPr lang="ar-AE" sz="1800" i="1"/>
                        <m:t> </m:t>
                      </m:r>
                      <m:acc>
                        <m:accPr>
                          <m:chr m:val="̃"/>
                          <m:ctrlPr>
                            <a:rPr lang="ar-AE" sz="1800" i="1">
                              <a:latin typeface="Cambria Math" panose="02040503050406030204" pitchFamily="18" charset="0"/>
                            </a:rPr>
                          </m:ctrlPr>
                        </m:accPr>
                        <m:e>
                          <m:r>
                            <a:rPr lang="ar-AE" sz="1800" b="1">
                              <a:latin typeface="Cambria Math" panose="02040503050406030204" pitchFamily="18" charset="0"/>
                            </a:rPr>
                            <m:t>𝐙</m:t>
                          </m:r>
                        </m:e>
                      </m:acc>
                      <m:r>
                        <a:rPr lang="ar-AE" sz="1800">
                          <a:latin typeface="Cambria Math" panose="02040503050406030204" pitchFamily="18" charset="0"/>
                        </a:rPr>
                        <m:t>=</m:t>
                      </m:r>
                      <m:r>
                        <a:rPr lang="ar-AE" sz="1800">
                          <a:latin typeface="Cambria Math" panose="02040503050406030204" pitchFamily="18" charset="0"/>
                        </a:rPr>
                        <m:t>0</m:t>
                      </m:r>
                      <m:r>
                        <a:rPr lang="ar-AE" sz="1800">
                          <a:latin typeface="Cambria Math" panose="02040503050406030204" pitchFamily="18" charset="0"/>
                        </a:rPr>
                        <m:t>.</m:t>
                      </m:r>
                    </m:oMath>
                  </m:oMathPara>
                </a14:m>
                <a:endParaRPr lang="ar-AE" sz="1800" b="0" dirty="0"/>
              </a:p>
              <a:p>
                <a:r>
                  <a:rPr lang="en-IN" sz="1800" dirty="0">
                    <a:latin typeface="Times New Roman" panose="02020603050405020304" pitchFamily="18" charset="0"/>
                    <a:cs typeface="Times New Roman" panose="02020603050405020304" pitchFamily="18" charset="0"/>
                  </a:rPr>
                  <a:t>But:</a:t>
                </a:r>
              </a:p>
              <a:p>
                <a:pPr marL="0" indent="0">
                  <a:buNone/>
                </a:pP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𝜙</m:t>
                          </m:r>
                        </m:e>
                        <m:sup>
                          <m:r>
                            <a:rPr lang="ar-AE" sz="1800" i="1">
                              <a:latin typeface="Cambria Math" panose="02040503050406030204" pitchFamily="18" charset="0"/>
                            </a:rPr>
                            <m:t>𝑇</m:t>
                          </m:r>
                        </m:sup>
                      </m:sSup>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𝑎</m:t>
                              </m:r>
                            </m:sub>
                          </m:sSub>
                        </m:e>
                      </m:d>
                      <m:r>
                        <m:rPr>
                          <m:nor/>
                        </m:rPr>
                        <a:rPr lang="ar-AE" sz="1800" i="1"/>
                        <m:t> </m:t>
                      </m:r>
                      <m:acc>
                        <m:accPr>
                          <m:chr m:val="̃"/>
                          <m:ctrlPr>
                            <a:rPr lang="ar-AE" sz="1800" i="1">
                              <a:latin typeface="Cambria Math" panose="02040503050406030204" pitchFamily="18" charset="0"/>
                            </a:rPr>
                          </m:ctrlPr>
                        </m:accPr>
                        <m:e>
                          <m:r>
                            <a:rPr lang="ar-AE" sz="1800" b="1">
                              <a:latin typeface="Cambria Math" panose="02040503050406030204" pitchFamily="18" charset="0"/>
                            </a:rPr>
                            <m:t>𝐙</m:t>
                          </m:r>
                        </m:e>
                      </m:acc>
                      <m:r>
                        <a:rPr lang="ar-AE" sz="1800">
                          <a:latin typeface="Cambria Math" panose="02040503050406030204" pitchFamily="18" charset="0"/>
                        </a:rPr>
                        <m:t>=</m:t>
                      </m:r>
                      <m:r>
                        <a:rPr lang="ar-AE" sz="1800" i="1">
                          <a:latin typeface="Cambria Math" panose="02040503050406030204" pitchFamily="18" charset="0"/>
                        </a:rPr>
                        <m:t>𝑤</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𝑎</m:t>
                              </m:r>
                            </m:sub>
                          </m:sSub>
                        </m:e>
                      </m:d>
                    </m:oMath>
                  </m:oMathPara>
                </a14:m>
                <a:endParaRPr lang="ar-AE" sz="1800" b="0" dirty="0"/>
              </a:p>
              <a:p>
                <a:r>
                  <a:rPr lang="en-IN" sz="1800" dirty="0">
                    <a:latin typeface="Times New Roman" panose="02020603050405020304" pitchFamily="18" charset="0"/>
                    <a:cs typeface="Times New Roman" panose="02020603050405020304" pitchFamily="18" charset="0"/>
                  </a:rPr>
                  <a:t>Therefore:</a:t>
                </a:r>
              </a:p>
              <a:p>
                <a:pPr marL="0" indent="0">
                  <a:buNone/>
                </a:pPr>
                <a14:m>
                  <m:oMathPara xmlns:m="http://schemas.openxmlformats.org/officeDocument/2006/math">
                    <m:oMathParaPr>
                      <m:jc m:val="centerGroup"/>
                    </m:oMathParaPr>
                    <m:oMath xmlns:m="http://schemas.openxmlformats.org/officeDocument/2006/math">
                      <m:r>
                        <a:rPr lang="en-IN" sz="1800" i="1">
                          <a:latin typeface="Cambria Math" panose="02040503050406030204" pitchFamily="18" charset="0"/>
                        </a:rPr>
                        <m:t>𝑤</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𝑎</m:t>
                              </m:r>
                            </m:sub>
                          </m:sSub>
                        </m:e>
                      </m:d>
                      <m:r>
                        <a:rPr lang="ar-AE" sz="1800">
                          <a:latin typeface="Cambria Math" panose="02040503050406030204" pitchFamily="18" charset="0"/>
                        </a:rPr>
                        <m:t>=</m:t>
                      </m:r>
                      <m:r>
                        <a:rPr lang="ar-AE" sz="1800">
                          <a:latin typeface="Cambria Math" panose="02040503050406030204" pitchFamily="18" charset="0"/>
                        </a:rPr>
                        <m:t>0</m:t>
                      </m:r>
                    </m:oMath>
                  </m:oMathPara>
                </a14:m>
                <a:endParaRPr lang="ar-AE" sz="1800" dirty="0"/>
              </a:p>
              <a:p>
                <a:pPr marL="0" indent="0">
                  <a:buNone/>
                </a:pPr>
                <a:r>
                  <a:rPr lang="en-IN" sz="1800" dirty="0">
                    <a:latin typeface="Times New Roman" panose="02020603050405020304" pitchFamily="18" charset="0"/>
                    <a:cs typeface="Times New Roman" panose="02020603050405020304" pitchFamily="18" charset="0"/>
                  </a:rPr>
                  <a:t>and since </a:t>
                </a:r>
                <a14:m>
                  <m:oMath xmlns:m="http://schemas.openxmlformats.org/officeDocument/2006/math">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𝑎</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𝑛</m:t>
                        </m:r>
                      </m:sub>
                    </m:sSub>
                  </m:oMath>
                </a14:m>
                <a:r>
                  <a:rPr lang="ar-AE"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this gives:</a:t>
                </a:r>
              </a:p>
              <a:p>
                <a:pPr marL="0" indent="0">
                  <a:buNone/>
                </a:pPr>
                <a14:m>
                  <m:oMathPara xmlns:m="http://schemas.openxmlformats.org/officeDocument/2006/math">
                    <m:oMathParaPr>
                      <m:jc m:val="centerGroup"/>
                    </m:oMathParaPr>
                    <m:oMath xmlns:m="http://schemas.openxmlformats.org/officeDocument/2006/math">
                      <m:borderBox>
                        <m:borderBoxPr>
                          <m:ctrlPr>
                            <a:rPr lang="ar-AE" sz="1800" i="1">
                              <a:latin typeface="Cambria Math" panose="02040503050406030204" pitchFamily="18" charset="0"/>
                            </a:rPr>
                          </m:ctrlPr>
                        </m:borderBoxPr>
                        <m:e>
                          <m:r>
                            <a:rPr lang="ar-AE" sz="1800" i="1">
                              <a:latin typeface="Cambria Math" panose="02040503050406030204" pitchFamily="18" charset="0"/>
                            </a:rPr>
                            <m:t>𝑤</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𝑛</m:t>
                                  </m:r>
                                </m:sub>
                              </m:sSub>
                            </m:e>
                          </m:d>
                          <m:r>
                            <a:rPr lang="ar-AE" sz="1800">
                              <a:latin typeface="Cambria Math" panose="02040503050406030204" pitchFamily="18" charset="0"/>
                            </a:rPr>
                            <m:t>=</m:t>
                          </m:r>
                          <m:r>
                            <a:rPr lang="ar-AE" sz="1800">
                              <a:latin typeface="Cambria Math" panose="02040503050406030204" pitchFamily="18" charset="0"/>
                            </a:rPr>
                            <m:t>0</m:t>
                          </m:r>
                          <m:r>
                            <a:rPr lang="ar-AE" sz="1800">
                              <a:latin typeface="Cambria Math" panose="02040503050406030204" pitchFamily="18" charset="0"/>
                            </a:rPr>
                            <m:t> </m:t>
                          </m:r>
                          <m:r>
                            <m:rPr>
                              <m:nor/>
                            </m:rPr>
                            <a:rPr lang="ar-AE" sz="1800" i="1"/>
                            <m:t>→ </m:t>
                          </m:r>
                          <m:r>
                            <m:rPr>
                              <m:nor/>
                            </m:rPr>
                            <a:rPr lang="en-IN" sz="1800" i="1"/>
                            <m:t>node</m:t>
                          </m:r>
                          <m:r>
                            <m:rPr>
                              <m:nor/>
                            </m:rPr>
                            <a:rPr lang="en-IN" sz="1800" i="1"/>
                            <m:t> </m:t>
                          </m:r>
                          <m:r>
                            <m:rPr>
                              <m:nor/>
                            </m:rPr>
                            <a:rPr lang="en-IN" sz="1800" i="1"/>
                            <m:t>successfully</m:t>
                          </m:r>
                          <m:r>
                            <m:rPr>
                              <m:nor/>
                            </m:rPr>
                            <a:rPr lang="en-IN" sz="1800" i="1"/>
                            <m:t> </m:t>
                          </m:r>
                          <m:r>
                            <m:rPr>
                              <m:nor/>
                            </m:rPr>
                            <a:rPr lang="en-IN" sz="1800" i="1"/>
                            <m:t>created</m:t>
                          </m:r>
                          <m:r>
                            <m:rPr>
                              <m:nor/>
                            </m:rPr>
                            <a:rPr lang="en-IN" sz="1800" i="1"/>
                            <m:t>.</m:t>
                          </m:r>
                        </m:e>
                      </m:borderBox>
                    </m:oMath>
                  </m:oMathPara>
                </a14:m>
                <a:endParaRPr lang="ar-AE" sz="1800" b="0" dirty="0"/>
              </a:p>
              <a:p>
                <a:endParaRPr lang="ar-AE" sz="1800" dirty="0"/>
              </a:p>
            </p:txBody>
          </p:sp>
        </mc:Choice>
        <mc:Fallback xmlns="">
          <p:sp>
            <p:nvSpPr>
              <p:cNvPr id="3" name="Content Placeholder 2">
                <a:extLst>
                  <a:ext uri="{FF2B5EF4-FFF2-40B4-BE49-F238E27FC236}">
                    <a16:creationId xmlns:a16="http://schemas.microsoft.com/office/drawing/2014/main" id="{98451CAF-757D-4927-2665-1EDBA74900E4}"/>
                  </a:ext>
                </a:extLst>
              </p:cNvPr>
              <p:cNvSpPr>
                <a:spLocks noGrp="1" noRot="1" noChangeAspect="1" noMove="1" noResize="1" noEditPoints="1" noAdjustHandles="1" noChangeArrowheads="1" noChangeShapeType="1" noTextEdit="1"/>
              </p:cNvSpPr>
              <p:nvPr>
                <p:ph idx="4294967295"/>
              </p:nvPr>
            </p:nvSpPr>
            <p:spPr>
              <a:xfrm>
                <a:off x="61413" y="677052"/>
                <a:ext cx="12089773" cy="5698959"/>
              </a:xfrm>
              <a:blipFill>
                <a:blip r:embed="rId2"/>
                <a:stretch>
                  <a:fillRect l="-403" t="-1070"/>
                </a:stretch>
              </a:blipFill>
            </p:spPr>
            <p:txBody>
              <a:bodyPr/>
              <a:lstStyle/>
              <a:p>
                <a:r>
                  <a:rPr lang="en-IN">
                    <a:noFill/>
                  </a:rPr>
                  <a:t> </a:t>
                </a:r>
              </a:p>
            </p:txBody>
          </p:sp>
        </mc:Fallback>
      </mc:AlternateContent>
      <p:sp>
        <p:nvSpPr>
          <p:cNvPr id="9" name="Google Shape;109;p15">
            <a:extLst>
              <a:ext uri="{FF2B5EF4-FFF2-40B4-BE49-F238E27FC236}">
                <a16:creationId xmlns:a16="http://schemas.microsoft.com/office/drawing/2014/main" id="{7773453C-092A-B4EF-E11C-F4AA0EAC3155}"/>
              </a:ext>
            </a:extLst>
          </p:cNvPr>
          <p:cNvSpPr/>
          <p:nvPr/>
        </p:nvSpPr>
        <p:spPr>
          <a:xfrm>
            <a:off x="10300" y="-12110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34D9FFBB-B07E-EB75-1092-098EB4A59173}"/>
              </a:ext>
            </a:extLst>
          </p:cNvPr>
          <p:cNvSpPr>
            <a:spLocks noGrp="1"/>
          </p:cNvSpPr>
          <p:nvPr>
            <p:ph type="sldNum" sz="quarter" idx="12"/>
          </p:nvPr>
        </p:nvSpPr>
        <p:spPr/>
        <p:txBody>
          <a:bodyPr/>
          <a:lstStyle/>
          <a:p>
            <a:fld id="{3D357ACA-723F-479E-A32E-7AE7F023C3C2}" type="slidenum">
              <a:rPr lang="en-IN" smtClean="0"/>
              <a:t>16</a:t>
            </a:fld>
            <a:endParaRPr lang="en-IN"/>
          </a:p>
        </p:txBody>
      </p:sp>
      <p:sp>
        <p:nvSpPr>
          <p:cNvPr id="7" name="TextBox 6">
            <a:extLst>
              <a:ext uri="{FF2B5EF4-FFF2-40B4-BE49-F238E27FC236}">
                <a16:creationId xmlns:a16="http://schemas.microsoft.com/office/drawing/2014/main" id="{C37EE944-CF3C-6020-20E6-D0F861FF6645}"/>
              </a:ext>
            </a:extLst>
          </p:cNvPr>
          <p:cNvSpPr txBox="1"/>
          <p:nvPr/>
        </p:nvSpPr>
        <p:spPr>
          <a:xfrm>
            <a:off x="2986617" y="-22905"/>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Work Done</a:t>
            </a:r>
            <a:endParaRPr lang="en-IN"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232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85C0E-B8FA-8410-822D-850C818E6E7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6258ED-41E4-E82C-1C23-A61CEE7291FD}"/>
                  </a:ext>
                </a:extLst>
              </p:cNvPr>
              <p:cNvSpPr>
                <a:spLocks noGrp="1"/>
              </p:cNvSpPr>
              <p:nvPr>
                <p:ph idx="4294967295"/>
              </p:nvPr>
            </p:nvSpPr>
            <p:spPr>
              <a:xfrm>
                <a:off x="61414" y="578853"/>
                <a:ext cx="12089773" cy="6076471"/>
              </a:xfrm>
            </p:spPr>
            <p:txBody>
              <a:bodyPr>
                <a:noAutofit/>
              </a:bodyPr>
              <a:lstStyle/>
              <a:p>
                <a:r>
                  <a:rPr lang="en-IN" sz="1800" dirty="0">
                    <a:latin typeface="Times New Roman" panose="02020603050405020304" pitchFamily="18" charset="0"/>
                    <a:cs typeface="Times New Roman" panose="02020603050405020304" pitchFamily="18" charset="0"/>
                  </a:rPr>
                  <a:t>When the absorber is tuned such that</a:t>
                </a:r>
                <a:r>
                  <a:rPr lang="en-IN" sz="1800" b="1" dirty="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ar-AE" sz="1800" i="1">
                              <a:latin typeface="Cambria Math" panose="02040503050406030204" pitchFamily="18" charset="0"/>
                              <a:cs typeface="+mj-cs"/>
                            </a:rPr>
                          </m:ctrlPr>
                        </m:sSubPr>
                        <m:e>
                          <m:r>
                            <a:rPr lang="ar-AE" sz="1800" i="1">
                              <a:latin typeface="Cambria Math" panose="02040503050406030204" pitchFamily="18" charset="0"/>
                              <a:cs typeface="+mj-cs"/>
                            </a:rPr>
                            <m:t>𝜔</m:t>
                          </m:r>
                        </m:e>
                        <m:sub>
                          <m:r>
                            <a:rPr lang="ar-AE" sz="1800" i="1">
                              <a:latin typeface="Cambria Math" panose="02040503050406030204" pitchFamily="18" charset="0"/>
                              <a:cs typeface="+mj-cs"/>
                            </a:rPr>
                            <m:t>𝑎</m:t>
                          </m:r>
                        </m:sub>
                      </m:sSub>
                      <m:r>
                        <a:rPr lang="ar-AE" sz="1800">
                          <a:latin typeface="Cambria Math" panose="02040503050406030204" pitchFamily="18" charset="0"/>
                          <a:cs typeface="+mj-cs"/>
                        </a:rPr>
                        <m:t>=</m:t>
                      </m:r>
                      <m:rad>
                        <m:radPr>
                          <m:degHide m:val="on"/>
                          <m:ctrlPr>
                            <a:rPr lang="ar-AE" sz="1800" i="1">
                              <a:latin typeface="Cambria Math" panose="02040503050406030204" pitchFamily="18" charset="0"/>
                              <a:cs typeface="+mj-cs"/>
                            </a:rPr>
                          </m:ctrlPr>
                        </m:radPr>
                        <m:deg/>
                        <m:e>
                          <m:f>
                            <m:fPr>
                              <m:ctrlPr>
                                <a:rPr lang="ar-AE" sz="1800" i="1">
                                  <a:latin typeface="Cambria Math" panose="02040503050406030204" pitchFamily="18" charset="0"/>
                                  <a:cs typeface="+mj-cs"/>
                                </a:rPr>
                              </m:ctrlPr>
                            </m:fPr>
                            <m:num>
                              <m:sSub>
                                <m:sSubPr>
                                  <m:ctrlPr>
                                    <a:rPr lang="ar-AE" sz="1800" i="1">
                                      <a:latin typeface="Cambria Math" panose="02040503050406030204" pitchFamily="18" charset="0"/>
                                      <a:cs typeface="+mj-cs"/>
                                    </a:rPr>
                                  </m:ctrlPr>
                                </m:sSubPr>
                                <m:e>
                                  <m:r>
                                    <a:rPr lang="ar-AE" sz="1800" i="1">
                                      <a:latin typeface="Cambria Math" panose="02040503050406030204" pitchFamily="18" charset="0"/>
                                      <a:cs typeface="+mj-cs"/>
                                    </a:rPr>
                                    <m:t>𝑘</m:t>
                                  </m:r>
                                </m:e>
                                <m:sub>
                                  <m:r>
                                    <a:rPr lang="ar-AE" sz="1800" i="1">
                                      <a:latin typeface="Cambria Math" panose="02040503050406030204" pitchFamily="18" charset="0"/>
                                      <a:cs typeface="+mj-cs"/>
                                    </a:rPr>
                                    <m:t>𝑎</m:t>
                                  </m:r>
                                </m:sub>
                              </m:sSub>
                            </m:num>
                            <m:den>
                              <m:sSub>
                                <m:sSubPr>
                                  <m:ctrlPr>
                                    <a:rPr lang="ar-AE" sz="1800" i="1">
                                      <a:latin typeface="Cambria Math" panose="02040503050406030204" pitchFamily="18" charset="0"/>
                                      <a:cs typeface="+mj-cs"/>
                                    </a:rPr>
                                  </m:ctrlPr>
                                </m:sSubPr>
                                <m:e>
                                  <m:r>
                                    <a:rPr lang="ar-AE" sz="1800" i="1">
                                      <a:latin typeface="Cambria Math" panose="02040503050406030204" pitchFamily="18" charset="0"/>
                                      <a:cs typeface="+mj-cs"/>
                                    </a:rPr>
                                    <m:t>𝑚</m:t>
                                  </m:r>
                                </m:e>
                                <m:sub>
                                  <m:r>
                                    <a:rPr lang="ar-AE" sz="1800" i="1">
                                      <a:latin typeface="Cambria Math" panose="02040503050406030204" pitchFamily="18" charset="0"/>
                                      <a:cs typeface="+mj-cs"/>
                                    </a:rPr>
                                    <m:t>𝑎</m:t>
                                  </m:r>
                                </m:sub>
                              </m:sSub>
                            </m:den>
                          </m:f>
                        </m:e>
                      </m:rad>
                      <m:r>
                        <a:rPr lang="ar-AE" sz="1800">
                          <a:latin typeface="Cambria Math" panose="02040503050406030204" pitchFamily="18" charset="0"/>
                          <a:cs typeface="+mj-cs"/>
                        </a:rPr>
                        <m:t>=</m:t>
                      </m:r>
                      <m:r>
                        <a:rPr lang="ar-AE" sz="1800" i="1">
                          <a:latin typeface="Cambria Math" panose="02040503050406030204" pitchFamily="18" charset="0"/>
                          <a:cs typeface="+mj-cs"/>
                        </a:rPr>
                        <m:t>𝜔</m:t>
                      </m:r>
                      <m:r>
                        <a:rPr lang="ar-AE" sz="1800">
                          <a:latin typeface="Cambria Math" panose="02040503050406030204" pitchFamily="18" charset="0"/>
                          <a:cs typeface="+mj-cs"/>
                        </a:rPr>
                        <m:t>,</m:t>
                      </m:r>
                    </m:oMath>
                  </m:oMathPara>
                </a14:m>
                <a:endParaRPr lang="ar-AE" sz="1800" dirty="0">
                  <a:cs typeface="+mj-cs"/>
                </a:endParaRPr>
              </a:p>
              <a:p>
                <a:pPr marL="0" indent="0">
                  <a:buNone/>
                </a:pPr>
                <a:r>
                  <a:rPr lang="en-IN" sz="1800" dirty="0">
                    <a:cs typeface="+mj-cs"/>
                  </a:rPr>
                  <a:t>i</a:t>
                </a:r>
                <a:r>
                  <a:rPr lang="en-IN" sz="1800" dirty="0">
                    <a:latin typeface="Times New Roman" panose="02020603050405020304" pitchFamily="18" charset="0"/>
                    <a:cs typeface="Times New Roman" panose="02020603050405020304" pitchFamily="18" charset="0"/>
                  </a:rPr>
                  <a:t>t becomes </a:t>
                </a:r>
                <a:r>
                  <a:rPr lang="en-IN" sz="1800" b="1" dirty="0">
                    <a:latin typeface="Times New Roman" panose="02020603050405020304" pitchFamily="18" charset="0"/>
                    <a:cs typeface="Times New Roman" panose="02020603050405020304" pitchFamily="18" charset="0"/>
                  </a:rPr>
                  <a:t>resonant</a:t>
                </a:r>
                <a:r>
                  <a:rPr lang="en-IN" sz="1800" dirty="0">
                    <a:latin typeface="Times New Roman" panose="02020603050405020304" pitchFamily="18" charset="0"/>
                    <a:cs typeface="Times New Roman" panose="02020603050405020304" pitchFamily="18" charset="0"/>
                  </a:rPr>
                  <a:t> at the excitation frequency.</a:t>
                </a:r>
              </a:p>
              <a:p>
                <a:r>
                  <a:rPr lang="en-IN" sz="1800" dirty="0">
                    <a:latin typeface="Times New Roman" panose="02020603050405020304" pitchFamily="18" charset="0"/>
                    <a:cs typeface="Times New Roman" panose="02020603050405020304" pitchFamily="18" charset="0"/>
                  </a:rPr>
                  <a:t>At resonance: Its dynamic stiffness becomes zero:</a:t>
                </a:r>
              </a:p>
              <a:p>
                <a:pPr marL="0" indent="0">
                  <a:buNone/>
                </a:pPr>
                <a14:m>
                  <m:oMathPara xmlns:m="http://schemas.openxmlformats.org/officeDocument/2006/math">
                    <m:oMathParaPr>
                      <m:jc m:val="centerGroup"/>
                    </m:oMathParaPr>
                    <m:oMath xmlns:m="http://schemas.openxmlformats.org/officeDocument/2006/math">
                      <m:sSub>
                        <m:sSubPr>
                          <m:ctrlPr>
                            <a:rPr lang="ar-AE" sz="1800" i="1">
                              <a:latin typeface="Cambria Math" panose="02040503050406030204" pitchFamily="18" charset="0"/>
                              <a:cs typeface="+mj-cs"/>
                            </a:rPr>
                          </m:ctrlPr>
                        </m:sSubPr>
                        <m:e>
                          <m:r>
                            <a:rPr lang="ar-AE" sz="1800" i="1">
                              <a:latin typeface="Cambria Math" panose="02040503050406030204" pitchFamily="18" charset="0"/>
                              <a:cs typeface="+mj-cs"/>
                            </a:rPr>
                            <m:t>𝑘</m:t>
                          </m:r>
                        </m:e>
                        <m:sub>
                          <m:r>
                            <a:rPr lang="ar-AE" sz="1800" i="1">
                              <a:latin typeface="Cambria Math" panose="02040503050406030204" pitchFamily="18" charset="0"/>
                              <a:cs typeface="+mj-cs"/>
                            </a:rPr>
                            <m:t>𝑎</m:t>
                          </m:r>
                        </m:sub>
                      </m:sSub>
                      <m:r>
                        <a:rPr lang="ar-AE" sz="1800">
                          <a:latin typeface="Cambria Math" panose="02040503050406030204" pitchFamily="18" charset="0"/>
                          <a:cs typeface="+mj-cs"/>
                        </a:rPr>
                        <m:t>−</m:t>
                      </m:r>
                      <m:sSub>
                        <m:sSubPr>
                          <m:ctrlPr>
                            <a:rPr lang="ar-AE" sz="1800" i="1">
                              <a:latin typeface="Cambria Math" panose="02040503050406030204" pitchFamily="18" charset="0"/>
                              <a:cs typeface="+mj-cs"/>
                            </a:rPr>
                          </m:ctrlPr>
                        </m:sSubPr>
                        <m:e>
                          <m:r>
                            <a:rPr lang="ar-AE" sz="1800" i="1">
                              <a:latin typeface="Cambria Math" panose="02040503050406030204" pitchFamily="18" charset="0"/>
                              <a:cs typeface="+mj-cs"/>
                            </a:rPr>
                            <m:t>𝑚</m:t>
                          </m:r>
                        </m:e>
                        <m:sub>
                          <m:r>
                            <a:rPr lang="ar-AE" sz="1800" i="1">
                              <a:latin typeface="Cambria Math" panose="02040503050406030204" pitchFamily="18" charset="0"/>
                              <a:cs typeface="+mj-cs"/>
                            </a:rPr>
                            <m:t>𝑎</m:t>
                          </m:r>
                        </m:sub>
                      </m:sSub>
                      <m:sSup>
                        <m:sSupPr>
                          <m:ctrlPr>
                            <a:rPr lang="ar-AE" sz="1800" i="1">
                              <a:latin typeface="Cambria Math" panose="02040503050406030204" pitchFamily="18" charset="0"/>
                              <a:cs typeface="+mj-cs"/>
                            </a:rPr>
                          </m:ctrlPr>
                        </m:sSupPr>
                        <m:e>
                          <m:r>
                            <a:rPr lang="ar-AE" sz="1800" i="1">
                              <a:latin typeface="Cambria Math" panose="02040503050406030204" pitchFamily="18" charset="0"/>
                              <a:cs typeface="+mj-cs"/>
                            </a:rPr>
                            <m:t>𝜔</m:t>
                          </m:r>
                        </m:e>
                        <m:sup>
                          <m:r>
                            <a:rPr lang="ar-AE" sz="1800">
                              <a:latin typeface="Cambria Math" panose="02040503050406030204" pitchFamily="18" charset="0"/>
                              <a:cs typeface="+mj-cs"/>
                            </a:rPr>
                            <m:t>2</m:t>
                          </m:r>
                        </m:sup>
                      </m:sSup>
                      <m:r>
                        <a:rPr lang="ar-AE" sz="1800">
                          <a:latin typeface="Cambria Math" panose="02040503050406030204" pitchFamily="18" charset="0"/>
                          <a:cs typeface="+mj-cs"/>
                        </a:rPr>
                        <m:t>=</m:t>
                      </m:r>
                      <m:r>
                        <a:rPr lang="ar-AE" sz="1800">
                          <a:latin typeface="Cambria Math" panose="02040503050406030204" pitchFamily="18" charset="0"/>
                          <a:cs typeface="+mj-cs"/>
                        </a:rPr>
                        <m:t>0</m:t>
                      </m:r>
                    </m:oMath>
                  </m:oMathPara>
                </a14:m>
                <a:endParaRPr lang="ar-AE" sz="1800" dirty="0">
                  <a:cs typeface="+mj-cs"/>
                </a:endParaRPr>
              </a:p>
              <a:p>
                <a:r>
                  <a:rPr lang="en-IN" sz="1800" dirty="0">
                    <a:latin typeface="Times New Roman" panose="02020603050405020304" pitchFamily="18" charset="0"/>
                    <a:cs typeface="Times New Roman" panose="02020603050405020304" pitchFamily="18" charset="0"/>
                  </a:rPr>
                  <a:t>The absorber “removes” its resisting stiffness from the system.</a:t>
                </a:r>
              </a:p>
              <a:p>
                <a:r>
                  <a:rPr lang="en-IN" sz="1800" dirty="0">
                    <a:latin typeface="Times New Roman" panose="02020603050405020304" pitchFamily="18" charset="0"/>
                    <a:cs typeface="Times New Roman" panose="02020603050405020304" pitchFamily="18" charset="0"/>
                  </a:rPr>
                  <a:t>Instead it applies a </a:t>
                </a:r>
                <a:r>
                  <a:rPr lang="en-IN" sz="1800" b="1" dirty="0">
                    <a:latin typeface="Times New Roman" panose="02020603050405020304" pitchFamily="18" charset="0"/>
                    <a:cs typeface="Times New Roman" panose="02020603050405020304" pitchFamily="18" charset="0"/>
                  </a:rPr>
                  <a:t>reaction force</a:t>
                </a:r>
                <a:r>
                  <a:rPr lang="en-IN" sz="1800" dirty="0">
                    <a:latin typeface="Times New Roman" panose="02020603050405020304" pitchFamily="18" charset="0"/>
                    <a:cs typeface="Times New Roman" panose="02020603050405020304" pitchFamily="18" charset="0"/>
                  </a:rPr>
                  <a:t> that cancels the motion of the beam at that point.</a:t>
                </a:r>
              </a:p>
            </p:txBody>
          </p:sp>
        </mc:Choice>
        <mc:Fallback xmlns="">
          <p:sp>
            <p:nvSpPr>
              <p:cNvPr id="3" name="Content Placeholder 2">
                <a:extLst>
                  <a:ext uri="{FF2B5EF4-FFF2-40B4-BE49-F238E27FC236}">
                    <a16:creationId xmlns:a16="http://schemas.microsoft.com/office/drawing/2014/main" id="{736258ED-41E4-E82C-1C23-A61CEE7291FD}"/>
                  </a:ext>
                </a:extLst>
              </p:cNvPr>
              <p:cNvSpPr>
                <a:spLocks noGrp="1" noRot="1" noChangeAspect="1" noMove="1" noResize="1" noEditPoints="1" noAdjustHandles="1" noChangeArrowheads="1" noChangeShapeType="1" noTextEdit="1"/>
              </p:cNvSpPr>
              <p:nvPr>
                <p:ph idx="4294967295"/>
              </p:nvPr>
            </p:nvSpPr>
            <p:spPr>
              <a:xfrm>
                <a:off x="61414" y="578853"/>
                <a:ext cx="12089773" cy="6076471"/>
              </a:xfrm>
              <a:blipFill>
                <a:blip r:embed="rId2"/>
                <a:stretch>
                  <a:fillRect l="-403" t="-1003"/>
                </a:stretch>
              </a:blipFill>
            </p:spPr>
            <p:txBody>
              <a:bodyPr/>
              <a:lstStyle/>
              <a:p>
                <a:r>
                  <a:rPr lang="en-IN">
                    <a:noFill/>
                  </a:rPr>
                  <a:t> </a:t>
                </a:r>
              </a:p>
            </p:txBody>
          </p:sp>
        </mc:Fallback>
      </mc:AlternateContent>
      <p:sp>
        <p:nvSpPr>
          <p:cNvPr id="9" name="Google Shape;109;p15">
            <a:extLst>
              <a:ext uri="{FF2B5EF4-FFF2-40B4-BE49-F238E27FC236}">
                <a16:creationId xmlns:a16="http://schemas.microsoft.com/office/drawing/2014/main" id="{0AD2EC88-6D7B-DD8E-677B-15A5644557F6}"/>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mj-cs"/>
              <a:sym typeface="Calibri"/>
            </a:endParaRPr>
          </a:p>
        </p:txBody>
      </p:sp>
      <p:sp>
        <p:nvSpPr>
          <p:cNvPr id="4" name="Slide Number Placeholder 3">
            <a:extLst>
              <a:ext uri="{FF2B5EF4-FFF2-40B4-BE49-F238E27FC236}">
                <a16:creationId xmlns:a16="http://schemas.microsoft.com/office/drawing/2014/main" id="{5D499F22-A306-AFBA-0471-161D403DB56A}"/>
              </a:ext>
            </a:extLst>
          </p:cNvPr>
          <p:cNvSpPr>
            <a:spLocks noGrp="1"/>
          </p:cNvSpPr>
          <p:nvPr>
            <p:ph type="sldNum" sz="quarter" idx="12"/>
          </p:nvPr>
        </p:nvSpPr>
        <p:spPr/>
        <p:txBody>
          <a:bodyPr/>
          <a:lstStyle/>
          <a:p>
            <a:fld id="{3D357ACA-723F-479E-A32E-7AE7F023C3C2}" type="slidenum">
              <a:rPr lang="en-IN" smtClean="0">
                <a:cs typeface="+mj-cs"/>
              </a:rPr>
              <a:t>17</a:t>
            </a:fld>
            <a:endParaRPr lang="en-IN">
              <a:cs typeface="+mj-cs"/>
            </a:endParaRPr>
          </a:p>
        </p:txBody>
      </p:sp>
      <p:pic>
        <p:nvPicPr>
          <p:cNvPr id="2" name="Picture 1">
            <a:extLst>
              <a:ext uri="{FF2B5EF4-FFF2-40B4-BE49-F238E27FC236}">
                <a16:creationId xmlns:a16="http://schemas.microsoft.com/office/drawing/2014/main" id="{F79D2991-CE8C-F902-C012-F6C0153808DB}"/>
              </a:ext>
            </a:extLst>
          </p:cNvPr>
          <p:cNvPicPr>
            <a:picLocks noChangeAspect="1"/>
          </p:cNvPicPr>
          <p:nvPr/>
        </p:nvPicPr>
        <p:blipFill>
          <a:blip r:embed="rId3"/>
          <a:stretch>
            <a:fillRect/>
          </a:stretch>
        </p:blipFill>
        <p:spPr>
          <a:xfrm>
            <a:off x="3369207" y="3429000"/>
            <a:ext cx="4472287" cy="2663252"/>
          </a:xfrm>
          <a:prstGeom prst="rect">
            <a:avLst/>
          </a:prstGeom>
        </p:spPr>
      </p:pic>
      <p:sp>
        <p:nvSpPr>
          <p:cNvPr id="5" name="TextBox 4">
            <a:extLst>
              <a:ext uri="{FF2B5EF4-FFF2-40B4-BE49-F238E27FC236}">
                <a16:creationId xmlns:a16="http://schemas.microsoft.com/office/drawing/2014/main" id="{91C6EADB-D20D-8EE9-5B0A-606E96B68578}"/>
              </a:ext>
            </a:extLst>
          </p:cNvPr>
          <p:cNvSpPr txBox="1"/>
          <p:nvPr/>
        </p:nvSpPr>
        <p:spPr>
          <a:xfrm>
            <a:off x="3518913" y="6189122"/>
            <a:ext cx="466390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9.Grass trimmer lumped mass system model</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EC4136D-8512-6EF4-5184-BC203735D539}"/>
              </a:ext>
            </a:extLst>
          </p:cNvPr>
          <p:cNvSpPr txBox="1"/>
          <p:nvPr/>
        </p:nvSpPr>
        <p:spPr>
          <a:xfrm>
            <a:off x="3005470" y="-125085"/>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mj-cs"/>
              </a:rPr>
              <a:t>Work Done</a:t>
            </a:r>
            <a:endParaRPr lang="en-IN" sz="2600" b="1" dirty="0">
              <a:latin typeface="Times New Roman" panose="02020603050405020304" pitchFamily="18" charset="0"/>
              <a:cs typeface="+mj-cs"/>
            </a:endParaRPr>
          </a:p>
        </p:txBody>
      </p:sp>
    </p:spTree>
    <p:extLst>
      <p:ext uri="{BB962C8B-B14F-4D97-AF65-F5344CB8AC3E}">
        <p14:creationId xmlns:p14="http://schemas.microsoft.com/office/powerpoint/2010/main" val="2949793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8FD9B-EAC6-0B7B-F1FF-45595CEECC0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0F934-6B15-A385-9C34-B9B194B59043}"/>
                  </a:ext>
                </a:extLst>
              </p:cNvPr>
              <p:cNvSpPr>
                <a:spLocks noGrp="1"/>
              </p:cNvSpPr>
              <p:nvPr>
                <p:ph idx="4294967295"/>
              </p:nvPr>
            </p:nvSpPr>
            <p:spPr>
              <a:xfrm>
                <a:off x="51113" y="590548"/>
                <a:ext cx="12089773" cy="6076471"/>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3.Experimental modal analysis(EMA):</a:t>
                </a:r>
                <a:endParaRPr lang="en-US" sz="1800" b="1" dirty="0"/>
              </a:p>
              <a:p>
                <a:pPr lvl="0"/>
                <a:r>
                  <a:rPr lang="en-IN" sz="1800" dirty="0">
                    <a:latin typeface="Times New Roman" panose="02020603050405020304" pitchFamily="18" charset="0"/>
                    <a:cs typeface="Times New Roman" panose="02020603050405020304" pitchFamily="18" charset="0"/>
                  </a:rPr>
                  <a:t>Excite the system with a </a:t>
                </a:r>
                <a:r>
                  <a:rPr lang="en-IN" sz="1800" b="1" dirty="0">
                    <a:latin typeface="Times New Roman" panose="02020603050405020304" pitchFamily="18" charset="0"/>
                    <a:cs typeface="Times New Roman" panose="02020603050405020304" pitchFamily="18" charset="0"/>
                  </a:rPr>
                  <a:t>known force</a:t>
                </a:r>
                <a:r>
                  <a:rPr lang="en-IN" sz="1800" dirty="0">
                    <a:latin typeface="Times New Roman" panose="02020603050405020304" pitchFamily="18" charset="0"/>
                    <a:cs typeface="Times New Roman" panose="02020603050405020304" pitchFamily="18" charset="0"/>
                  </a:rPr>
                  <a:t> (impulse, shaker, or impact hammer) &amp; measure the system response using </a:t>
                </a:r>
                <a:r>
                  <a:rPr lang="en-IN" sz="1800" b="1" dirty="0">
                    <a:latin typeface="Times New Roman" panose="02020603050405020304" pitchFamily="18" charset="0"/>
                    <a:cs typeface="Times New Roman" panose="02020603050405020304" pitchFamily="18" charset="0"/>
                  </a:rPr>
                  <a:t>accelerometers or displacement sensors</a:t>
                </a:r>
                <a:r>
                  <a:rPr lang="en-IN" sz="1800" dirty="0">
                    <a:latin typeface="Times New Roman" panose="02020603050405020304" pitchFamily="18" charset="0"/>
                    <a:cs typeface="Times New Roman" panose="02020603050405020304" pitchFamily="18" charset="0"/>
                  </a:rPr>
                  <a:t>.</a:t>
                </a:r>
              </a:p>
              <a:p>
                <a:pPr lvl="0"/>
                <a:r>
                  <a:rPr lang="en-IN" sz="1800" dirty="0">
                    <a:latin typeface="Times New Roman" panose="02020603050405020304" pitchFamily="18" charset="0"/>
                    <a:cs typeface="Times New Roman" panose="02020603050405020304" pitchFamily="18" charset="0"/>
                  </a:rPr>
                  <a:t>Compute the </a:t>
                </a:r>
                <a:r>
                  <a:rPr lang="en-IN" sz="1800" b="1" dirty="0">
                    <a:latin typeface="Times New Roman" panose="02020603050405020304" pitchFamily="18" charset="0"/>
                    <a:cs typeface="Times New Roman" panose="02020603050405020304" pitchFamily="18" charset="0"/>
                  </a:rPr>
                  <a:t>Frequency Response Function (FRF)</a:t>
                </a:r>
                <a:r>
                  <a:rPr lang="en-IN" sz="1800" dirty="0">
                    <a:latin typeface="Times New Roman" panose="02020603050405020304" pitchFamily="18" charset="0"/>
                    <a:cs typeface="Times New Roman" panose="02020603050405020304" pitchFamily="18" charset="0"/>
                  </a:rPr>
                  <a:t>, which is the ratio of output (response) to input (force) in the frequency domain:</a:t>
                </a:r>
              </a:p>
              <a:p>
                <a:pPr marL="0" indent="0">
                  <a:buNone/>
                </a:pPr>
                <a14:m>
                  <m:oMathPara xmlns:m="http://schemas.openxmlformats.org/officeDocument/2006/math">
                    <m:oMathParaPr>
                      <m:jc m:val="centerGroup"/>
                    </m:oMathParaPr>
                    <m:oMath xmlns:m="http://schemas.openxmlformats.org/officeDocument/2006/math">
                      <m:r>
                        <a:rPr lang="en-IN" sz="1800" b="1" i="1">
                          <a:latin typeface="Cambria Math" panose="02040503050406030204" pitchFamily="18" charset="0"/>
                        </a:rPr>
                        <m:t>𝑯</m:t>
                      </m:r>
                      <m:r>
                        <a:rPr lang="en-IN" sz="1800" b="1" i="1">
                          <a:latin typeface="Cambria Math" panose="02040503050406030204" pitchFamily="18" charset="0"/>
                        </a:rPr>
                        <m:t>(</m:t>
                      </m:r>
                      <m:r>
                        <a:rPr lang="en-IN" sz="1800" b="1" i="1">
                          <a:latin typeface="Cambria Math" panose="02040503050406030204" pitchFamily="18" charset="0"/>
                        </a:rPr>
                        <m:t>𝒇</m:t>
                      </m:r>
                      <m:r>
                        <a:rPr lang="en-IN" sz="1800" b="1" i="1">
                          <a:latin typeface="Cambria Math" panose="02040503050406030204" pitchFamily="18" charset="0"/>
                        </a:rPr>
                        <m:t>)=</m:t>
                      </m:r>
                      <m:f>
                        <m:fPr>
                          <m:ctrlPr>
                            <a:rPr lang="en-IN" sz="1800" b="1" i="1">
                              <a:latin typeface="Cambria Math" panose="02040503050406030204" pitchFamily="18" charset="0"/>
                            </a:rPr>
                          </m:ctrlPr>
                        </m:fPr>
                        <m:num>
                          <m:r>
                            <a:rPr lang="en-IN" sz="1800" b="1" i="1">
                              <a:latin typeface="Cambria Math" panose="02040503050406030204" pitchFamily="18" charset="0"/>
                            </a:rPr>
                            <m:t>𝑿</m:t>
                          </m:r>
                          <m:r>
                            <a:rPr lang="en-IN" sz="1800" b="1" i="1">
                              <a:latin typeface="Cambria Math" panose="02040503050406030204" pitchFamily="18" charset="0"/>
                            </a:rPr>
                            <m:t>(</m:t>
                          </m:r>
                          <m:r>
                            <a:rPr lang="en-IN" sz="1800" b="1" i="1">
                              <a:latin typeface="Cambria Math" panose="02040503050406030204" pitchFamily="18" charset="0"/>
                            </a:rPr>
                            <m:t>𝒇</m:t>
                          </m:r>
                          <m:r>
                            <a:rPr lang="en-IN" sz="1800" b="1" i="1">
                              <a:latin typeface="Cambria Math" panose="02040503050406030204" pitchFamily="18" charset="0"/>
                            </a:rPr>
                            <m:t>)</m:t>
                          </m:r>
                        </m:num>
                        <m:den>
                          <m:r>
                            <a:rPr lang="en-IN" sz="1800" b="1" i="1">
                              <a:latin typeface="Cambria Math" panose="02040503050406030204" pitchFamily="18" charset="0"/>
                            </a:rPr>
                            <m:t>𝑭</m:t>
                          </m:r>
                          <m:r>
                            <a:rPr lang="en-IN" sz="1800" b="1" i="1">
                              <a:latin typeface="Cambria Math" panose="02040503050406030204" pitchFamily="18" charset="0"/>
                            </a:rPr>
                            <m:t>(</m:t>
                          </m:r>
                          <m:r>
                            <a:rPr lang="en-IN" sz="1800" b="1" i="1">
                              <a:latin typeface="Cambria Math" panose="02040503050406030204" pitchFamily="18" charset="0"/>
                            </a:rPr>
                            <m:t>𝒇</m:t>
                          </m:r>
                          <m:r>
                            <a:rPr lang="en-IN" sz="1800" b="1" i="1">
                              <a:latin typeface="Cambria Math" panose="02040503050406030204" pitchFamily="18" charset="0"/>
                            </a:rPr>
                            <m:t>)</m:t>
                          </m:r>
                        </m:den>
                      </m:f>
                    </m:oMath>
                  </m:oMathPara>
                </a14:m>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where X(f) = response, F(f) = input force.</a:t>
                </a:r>
              </a:p>
              <a:p>
                <a:r>
                  <a:rPr lang="en-US" sz="1800" dirty="0">
                    <a:latin typeface="Times New Roman" panose="02020603050405020304" pitchFamily="18" charset="0"/>
                    <a:cs typeface="Times New Roman" panose="02020603050405020304" pitchFamily="18" charset="0"/>
                  </a:rPr>
                  <a:t>The resonating frequencies when performed experimental modal analysis 8,16,52,60,68,90,122,128,138,150,188 Hz</a:t>
                </a:r>
              </a:p>
              <a:p>
                <a:r>
                  <a:rPr lang="en-US" sz="1800" dirty="0">
                    <a:latin typeface="Times New Roman" panose="02020603050405020304" pitchFamily="18" charset="0"/>
                    <a:cs typeface="Times New Roman" panose="02020603050405020304" pitchFamily="18" charset="0"/>
                  </a:rPr>
                  <a:t>The resonating frequencies when performed EMA after attaching absorber </a:t>
                </a:r>
                <a:r>
                  <a:rPr lang="en-IN" sz="1800" dirty="0">
                    <a:latin typeface="Times New Roman" panose="02020603050405020304" pitchFamily="18" charset="0"/>
                    <a:cs typeface="Times New Roman" panose="02020603050405020304" pitchFamily="18" charset="0"/>
                  </a:rPr>
                  <a:t>7,14.49,47.45,56.94,89.2,94.2,98.8,93.1,159 Hz</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600F934-6B15-A385-9C34-B9B194B59043}"/>
                  </a:ext>
                </a:extLst>
              </p:cNvPr>
              <p:cNvSpPr>
                <a:spLocks noGrp="1" noRot="1" noChangeAspect="1" noMove="1" noResize="1" noEditPoints="1" noAdjustHandles="1" noChangeArrowheads="1" noChangeShapeType="1" noTextEdit="1"/>
              </p:cNvSpPr>
              <p:nvPr>
                <p:ph idx="4294967295"/>
              </p:nvPr>
            </p:nvSpPr>
            <p:spPr>
              <a:xfrm>
                <a:off x="51113" y="590548"/>
                <a:ext cx="12089773" cy="6076471"/>
              </a:xfrm>
              <a:blipFill>
                <a:blip r:embed="rId2"/>
                <a:stretch>
                  <a:fillRect l="-403" t="-1103"/>
                </a:stretch>
              </a:blipFill>
            </p:spPr>
            <p:txBody>
              <a:bodyPr/>
              <a:lstStyle/>
              <a:p>
                <a:r>
                  <a:rPr lang="en-IN">
                    <a:noFill/>
                  </a:rPr>
                  <a:t> </a:t>
                </a:r>
              </a:p>
            </p:txBody>
          </p:sp>
        </mc:Fallback>
      </mc:AlternateContent>
      <p:sp>
        <p:nvSpPr>
          <p:cNvPr id="9" name="Google Shape;109;p15">
            <a:extLst>
              <a:ext uri="{FF2B5EF4-FFF2-40B4-BE49-F238E27FC236}">
                <a16:creationId xmlns:a16="http://schemas.microsoft.com/office/drawing/2014/main" id="{03B38A0B-FD5A-F0BA-4519-AD14E727F915}"/>
              </a:ext>
            </a:extLst>
          </p:cNvPr>
          <p:cNvSpPr/>
          <p:nvPr/>
        </p:nvSpPr>
        <p:spPr>
          <a:xfrm>
            <a:off x="0" y="-17817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AAE950EB-D572-B870-C77C-D15A8D93F5BC}"/>
              </a:ext>
            </a:extLst>
          </p:cNvPr>
          <p:cNvSpPr>
            <a:spLocks noGrp="1"/>
          </p:cNvSpPr>
          <p:nvPr>
            <p:ph type="sldNum" sz="quarter" idx="12"/>
          </p:nvPr>
        </p:nvSpPr>
        <p:spPr/>
        <p:txBody>
          <a:bodyPr/>
          <a:lstStyle/>
          <a:p>
            <a:fld id="{3D357ACA-723F-479E-A32E-7AE7F023C3C2}" type="slidenum">
              <a:rPr lang="en-IN" smtClean="0"/>
              <a:t>18</a:t>
            </a:fld>
            <a:endParaRPr lang="en-IN"/>
          </a:p>
        </p:txBody>
      </p:sp>
      <p:sp>
        <p:nvSpPr>
          <p:cNvPr id="6" name="TextBox 5">
            <a:extLst>
              <a:ext uri="{FF2B5EF4-FFF2-40B4-BE49-F238E27FC236}">
                <a16:creationId xmlns:a16="http://schemas.microsoft.com/office/drawing/2014/main" id="{60CBAB2E-E572-FF1B-FE35-87BA6117F19E}"/>
              </a:ext>
            </a:extLst>
          </p:cNvPr>
          <p:cNvSpPr txBox="1"/>
          <p:nvPr/>
        </p:nvSpPr>
        <p:spPr>
          <a:xfrm>
            <a:off x="2845451" y="-46547"/>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Work Done</a:t>
            </a:r>
            <a:endParaRPr lang="en-IN" sz="26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94E91A6-0043-4A8F-70B7-B35B50A270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4795" y="3954657"/>
            <a:ext cx="4791052" cy="2253023"/>
          </a:xfrm>
          <a:prstGeom prst="rect">
            <a:avLst/>
          </a:prstGeom>
        </p:spPr>
      </p:pic>
      <p:pic>
        <p:nvPicPr>
          <p:cNvPr id="20" name="Picture 19">
            <a:extLst>
              <a:ext uri="{FF2B5EF4-FFF2-40B4-BE49-F238E27FC236}">
                <a16:creationId xmlns:a16="http://schemas.microsoft.com/office/drawing/2014/main" id="{D1A43821-993E-69D2-B2D4-733BCBA3C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53" y="3859417"/>
            <a:ext cx="4530458" cy="2548383"/>
          </a:xfrm>
          <a:prstGeom prst="rect">
            <a:avLst/>
          </a:prstGeom>
        </p:spPr>
      </p:pic>
      <p:sp>
        <p:nvSpPr>
          <p:cNvPr id="21" name="TextBox 20">
            <a:extLst>
              <a:ext uri="{FF2B5EF4-FFF2-40B4-BE49-F238E27FC236}">
                <a16:creationId xmlns:a16="http://schemas.microsoft.com/office/drawing/2014/main" id="{E1333F1D-E41E-142B-9B71-1126DA9B9B55}"/>
              </a:ext>
            </a:extLst>
          </p:cNvPr>
          <p:cNvSpPr txBox="1"/>
          <p:nvPr/>
        </p:nvSpPr>
        <p:spPr>
          <a:xfrm>
            <a:off x="2409113" y="6356350"/>
            <a:ext cx="436338" cy="369332"/>
          </a:xfrm>
          <a:prstGeom prst="rect">
            <a:avLst/>
          </a:prstGeom>
          <a:noFill/>
        </p:spPr>
        <p:txBody>
          <a:bodyPr wrap="none" rtlCol="0">
            <a:spAutoFit/>
          </a:bodyPr>
          <a:lstStyle/>
          <a:p>
            <a:r>
              <a:rPr lang="en-US" dirty="0"/>
              <a:t>(a)</a:t>
            </a:r>
            <a:endParaRPr lang="en-IN" dirty="0"/>
          </a:p>
        </p:txBody>
      </p:sp>
      <p:sp>
        <p:nvSpPr>
          <p:cNvPr id="22" name="TextBox 21">
            <a:extLst>
              <a:ext uri="{FF2B5EF4-FFF2-40B4-BE49-F238E27FC236}">
                <a16:creationId xmlns:a16="http://schemas.microsoft.com/office/drawing/2014/main" id="{44FAFDEF-E0CB-1018-984C-A0A6B02529D9}"/>
              </a:ext>
            </a:extLst>
          </p:cNvPr>
          <p:cNvSpPr txBox="1"/>
          <p:nvPr/>
        </p:nvSpPr>
        <p:spPr>
          <a:xfrm>
            <a:off x="7250511" y="6223134"/>
            <a:ext cx="447558" cy="369332"/>
          </a:xfrm>
          <a:prstGeom prst="rect">
            <a:avLst/>
          </a:prstGeom>
          <a:noFill/>
        </p:spPr>
        <p:txBody>
          <a:bodyPr wrap="none" rtlCol="0">
            <a:spAutoFit/>
          </a:bodyPr>
          <a:lstStyle/>
          <a:p>
            <a:r>
              <a:rPr lang="en-US" dirty="0"/>
              <a:t>(b)</a:t>
            </a:r>
            <a:endParaRPr lang="en-IN" dirty="0"/>
          </a:p>
        </p:txBody>
      </p:sp>
      <p:sp>
        <p:nvSpPr>
          <p:cNvPr id="23" name="TextBox 22">
            <a:extLst>
              <a:ext uri="{FF2B5EF4-FFF2-40B4-BE49-F238E27FC236}">
                <a16:creationId xmlns:a16="http://schemas.microsoft.com/office/drawing/2014/main" id="{530538B2-FC8D-2B68-265E-7DEF5AE94071}"/>
              </a:ext>
            </a:extLst>
          </p:cNvPr>
          <p:cNvSpPr txBox="1"/>
          <p:nvPr/>
        </p:nvSpPr>
        <p:spPr>
          <a:xfrm>
            <a:off x="9855847" y="4246483"/>
            <a:ext cx="2172755" cy="160043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10.</a:t>
            </a:r>
          </a:p>
          <a:p>
            <a:r>
              <a:rPr lang="en-US" sz="1600" dirty="0">
                <a:latin typeface="Times New Roman" panose="02020603050405020304" pitchFamily="18" charset="0"/>
                <a:cs typeface="Times New Roman" panose="02020603050405020304" pitchFamily="18" charset="0"/>
              </a:rPr>
              <a:t>(a)EMA setup for grass trimmer system </a:t>
            </a:r>
          </a:p>
          <a:p>
            <a:r>
              <a:rPr lang="en-US" sz="1600" dirty="0">
                <a:latin typeface="Times New Roman" panose="02020603050405020304" pitchFamily="18" charset="0"/>
                <a:cs typeface="Times New Roman" panose="02020603050405020304" pitchFamily="18" charset="0"/>
              </a:rPr>
              <a:t>(b)FRF graph for the primary system(i.e. without absorber)</a:t>
            </a:r>
            <a:r>
              <a:rPr lang="en-US" dirty="0"/>
              <a:t> </a:t>
            </a:r>
            <a:endParaRPr lang="en-IN" dirty="0"/>
          </a:p>
        </p:txBody>
      </p:sp>
    </p:spTree>
    <p:extLst>
      <p:ext uri="{BB962C8B-B14F-4D97-AF65-F5344CB8AC3E}">
        <p14:creationId xmlns:p14="http://schemas.microsoft.com/office/powerpoint/2010/main" val="2237953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30AA4-8CF5-C94D-7DA3-D49D557285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CD595-DACD-6B6C-E69F-18882A7B340B}"/>
              </a:ext>
            </a:extLst>
          </p:cNvPr>
          <p:cNvSpPr>
            <a:spLocks noGrp="1"/>
          </p:cNvSpPr>
          <p:nvPr>
            <p:ph idx="4294967295"/>
          </p:nvPr>
        </p:nvSpPr>
        <p:spPr>
          <a:xfrm>
            <a:off x="61414" y="578853"/>
            <a:ext cx="12089773" cy="6076471"/>
          </a:xfrm>
        </p:spPr>
        <p:txBody>
          <a:bodyPr>
            <a:noAutofit/>
          </a:bodyPr>
          <a:lstStyle/>
          <a:p>
            <a:endParaRPr lang="en-US" sz="1800" b="1" dirty="0"/>
          </a:p>
          <a:p>
            <a:endParaRPr lang="en-IN" sz="1800" dirty="0"/>
          </a:p>
        </p:txBody>
      </p:sp>
      <p:sp>
        <p:nvSpPr>
          <p:cNvPr id="9" name="Google Shape;109;p15">
            <a:extLst>
              <a:ext uri="{FF2B5EF4-FFF2-40B4-BE49-F238E27FC236}">
                <a16:creationId xmlns:a16="http://schemas.microsoft.com/office/drawing/2014/main" id="{DE9CCB47-0C71-6FEF-2F18-ECF4E9BF2299}"/>
              </a:ext>
            </a:extLst>
          </p:cNvPr>
          <p:cNvSpPr/>
          <p:nvPr/>
        </p:nvSpPr>
        <p:spPr>
          <a:xfrm>
            <a:off x="10300" y="-70338"/>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259665F3-EBA1-BEEE-5A0F-75C81F3D9D91}"/>
              </a:ext>
            </a:extLst>
          </p:cNvPr>
          <p:cNvSpPr>
            <a:spLocks noGrp="1"/>
          </p:cNvSpPr>
          <p:nvPr>
            <p:ph type="sldNum" sz="quarter" idx="12"/>
          </p:nvPr>
        </p:nvSpPr>
        <p:spPr/>
        <p:txBody>
          <a:bodyPr/>
          <a:lstStyle/>
          <a:p>
            <a:fld id="{3D357ACA-723F-479E-A32E-7AE7F023C3C2}" type="slidenum">
              <a:rPr lang="en-IN" smtClean="0"/>
              <a:t>19</a:t>
            </a:fld>
            <a:endParaRPr lang="en-IN"/>
          </a:p>
        </p:txBody>
      </p:sp>
      <p:sp>
        <p:nvSpPr>
          <p:cNvPr id="6" name="TextBox 5">
            <a:extLst>
              <a:ext uri="{FF2B5EF4-FFF2-40B4-BE49-F238E27FC236}">
                <a16:creationId xmlns:a16="http://schemas.microsoft.com/office/drawing/2014/main" id="{E2963CE1-88B5-E213-5E6B-0565A84610F5}"/>
              </a:ext>
            </a:extLst>
          </p:cNvPr>
          <p:cNvSpPr txBox="1"/>
          <p:nvPr/>
        </p:nvSpPr>
        <p:spPr>
          <a:xfrm>
            <a:off x="2890776" y="18031"/>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Work Done</a:t>
            </a:r>
            <a:endParaRPr lang="en-IN" sz="26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5A8D163-53BF-CD50-F0AD-36537C392496}"/>
              </a:ext>
            </a:extLst>
          </p:cNvPr>
          <p:cNvSpPr txBox="1"/>
          <p:nvPr/>
        </p:nvSpPr>
        <p:spPr>
          <a:xfrm>
            <a:off x="164183" y="656479"/>
            <a:ext cx="11189617"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 shapes:</a:t>
            </a:r>
          </a:p>
          <a:p>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mode shape</a:t>
            </a:r>
            <a:r>
              <a:rPr lang="en-US" dirty="0">
                <a:latin typeface="Times New Roman" panose="02020603050405020304" pitchFamily="18" charset="0"/>
                <a:cs typeface="Times New Roman" panose="02020603050405020304" pitchFamily="18" charset="0"/>
              </a:rPr>
              <a:t> is the </a:t>
            </a:r>
            <a:r>
              <a:rPr lang="en-US" i="1" dirty="0">
                <a:latin typeface="Times New Roman" panose="02020603050405020304" pitchFamily="18" charset="0"/>
                <a:cs typeface="Times New Roman" panose="02020603050405020304" pitchFamily="18" charset="0"/>
              </a:rPr>
              <a:t>pattern of vibration</a:t>
            </a:r>
            <a:r>
              <a:rPr lang="en-US" dirty="0">
                <a:latin typeface="Times New Roman" panose="02020603050405020304" pitchFamily="18" charset="0"/>
                <a:cs typeface="Times New Roman" panose="02020603050405020304" pitchFamily="18" charset="0"/>
              </a:rPr>
              <a:t> of a structure at a particular natural frequency.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Every mechanical structure (beam, rod, trimmer pipe, absorber, etc.) vibrates in certain fixed patterns.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These patterns depend only on the geometry, material, and boundary conditions.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At each natural frequency, the shape in which the structure bends or oscillates is called the </a:t>
            </a:r>
            <a:r>
              <a:rPr lang="en-US" b="1" dirty="0">
                <a:latin typeface="Times New Roman" panose="02020603050405020304" pitchFamily="18" charset="0"/>
                <a:cs typeface="Times New Roman" panose="02020603050405020304" pitchFamily="18" charset="0"/>
              </a:rPr>
              <a:t>mode shape</a:t>
            </a:r>
            <a:r>
              <a:rPr lang="en-US"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B2CC2CE-8CBE-D271-269F-13FF97F4F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64" y="2445913"/>
            <a:ext cx="4506757" cy="1940878"/>
          </a:xfrm>
          <a:prstGeom prst="rect">
            <a:avLst/>
          </a:prstGeom>
        </p:spPr>
      </p:pic>
      <p:pic>
        <p:nvPicPr>
          <p:cNvPr id="13" name="Picture 12">
            <a:extLst>
              <a:ext uri="{FF2B5EF4-FFF2-40B4-BE49-F238E27FC236}">
                <a16:creationId xmlns:a16="http://schemas.microsoft.com/office/drawing/2014/main" id="{E630A65D-650E-B23A-9811-5277A31AB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257" y="4493406"/>
            <a:ext cx="5213468" cy="2128297"/>
          </a:xfrm>
          <a:prstGeom prst="rect">
            <a:avLst/>
          </a:prstGeom>
        </p:spPr>
      </p:pic>
      <p:pic>
        <p:nvPicPr>
          <p:cNvPr id="15" name="Picture 14">
            <a:extLst>
              <a:ext uri="{FF2B5EF4-FFF2-40B4-BE49-F238E27FC236}">
                <a16:creationId xmlns:a16="http://schemas.microsoft.com/office/drawing/2014/main" id="{ECB29323-1BA3-E6E6-BB9D-4EF592723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109" y="2451041"/>
            <a:ext cx="4506757" cy="1940878"/>
          </a:xfrm>
          <a:prstGeom prst="rect">
            <a:avLst/>
          </a:prstGeom>
        </p:spPr>
      </p:pic>
      <p:sp>
        <p:nvSpPr>
          <p:cNvPr id="16" name="TextBox 15">
            <a:extLst>
              <a:ext uri="{FF2B5EF4-FFF2-40B4-BE49-F238E27FC236}">
                <a16:creationId xmlns:a16="http://schemas.microsoft.com/office/drawing/2014/main" id="{F510945B-476A-EB52-3FD4-7740730CA1D8}"/>
              </a:ext>
            </a:extLst>
          </p:cNvPr>
          <p:cNvSpPr txBox="1"/>
          <p:nvPr/>
        </p:nvSpPr>
        <p:spPr>
          <a:xfrm>
            <a:off x="2309567" y="4386791"/>
            <a:ext cx="436338" cy="369332"/>
          </a:xfrm>
          <a:prstGeom prst="rect">
            <a:avLst/>
          </a:prstGeom>
          <a:noFill/>
        </p:spPr>
        <p:txBody>
          <a:bodyPr wrap="none" rtlCol="0">
            <a:spAutoFit/>
          </a:bodyPr>
          <a:lstStyle/>
          <a:p>
            <a:r>
              <a:rPr lang="en-US" dirty="0"/>
              <a:t>(a)</a:t>
            </a:r>
            <a:endParaRPr lang="en-IN" dirty="0"/>
          </a:p>
        </p:txBody>
      </p:sp>
      <p:sp>
        <p:nvSpPr>
          <p:cNvPr id="17" name="TextBox 16">
            <a:extLst>
              <a:ext uri="{FF2B5EF4-FFF2-40B4-BE49-F238E27FC236}">
                <a16:creationId xmlns:a16="http://schemas.microsoft.com/office/drawing/2014/main" id="{D6CC974D-870A-6908-D218-919EB5A2C31D}"/>
              </a:ext>
            </a:extLst>
          </p:cNvPr>
          <p:cNvSpPr txBox="1"/>
          <p:nvPr/>
        </p:nvSpPr>
        <p:spPr>
          <a:xfrm>
            <a:off x="8881547" y="4401815"/>
            <a:ext cx="447558" cy="369332"/>
          </a:xfrm>
          <a:prstGeom prst="rect">
            <a:avLst/>
          </a:prstGeom>
          <a:noFill/>
        </p:spPr>
        <p:txBody>
          <a:bodyPr wrap="none" rtlCol="0">
            <a:spAutoFit/>
          </a:bodyPr>
          <a:lstStyle/>
          <a:p>
            <a:r>
              <a:rPr lang="en-US" dirty="0"/>
              <a:t>(b)</a:t>
            </a:r>
            <a:endParaRPr lang="en-IN" dirty="0"/>
          </a:p>
        </p:txBody>
      </p:sp>
      <p:sp>
        <p:nvSpPr>
          <p:cNvPr id="18" name="TextBox 17">
            <a:extLst>
              <a:ext uri="{FF2B5EF4-FFF2-40B4-BE49-F238E27FC236}">
                <a16:creationId xmlns:a16="http://schemas.microsoft.com/office/drawing/2014/main" id="{E72F0412-BC57-8F5E-6AB8-5A082E7BB5AE}"/>
              </a:ext>
            </a:extLst>
          </p:cNvPr>
          <p:cNvSpPr txBox="1"/>
          <p:nvPr/>
        </p:nvSpPr>
        <p:spPr>
          <a:xfrm>
            <a:off x="5540822" y="6515903"/>
            <a:ext cx="423514" cy="369332"/>
          </a:xfrm>
          <a:prstGeom prst="rect">
            <a:avLst/>
          </a:prstGeom>
          <a:noFill/>
        </p:spPr>
        <p:txBody>
          <a:bodyPr wrap="none" rtlCol="0">
            <a:spAutoFit/>
          </a:bodyPr>
          <a:lstStyle/>
          <a:p>
            <a:r>
              <a:rPr lang="en-US" dirty="0"/>
              <a:t>(c)</a:t>
            </a:r>
            <a:endParaRPr lang="en-IN" dirty="0"/>
          </a:p>
        </p:txBody>
      </p:sp>
      <p:sp>
        <p:nvSpPr>
          <p:cNvPr id="19" name="TextBox 18">
            <a:extLst>
              <a:ext uri="{FF2B5EF4-FFF2-40B4-BE49-F238E27FC236}">
                <a16:creationId xmlns:a16="http://schemas.microsoft.com/office/drawing/2014/main" id="{A02BB9B7-77A3-3113-3499-302DD2CD79EF}"/>
              </a:ext>
            </a:extLst>
          </p:cNvPr>
          <p:cNvSpPr txBox="1"/>
          <p:nvPr/>
        </p:nvSpPr>
        <p:spPr>
          <a:xfrm>
            <a:off x="1828106" y="2051300"/>
            <a:ext cx="742543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11.(a, b, c) Mode shapes for the primary system at 8,52,82 Hz respectively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566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9;p15">
            <a:extLst>
              <a:ext uri="{FF2B5EF4-FFF2-40B4-BE49-F238E27FC236}">
                <a16:creationId xmlns:a16="http://schemas.microsoft.com/office/drawing/2014/main" id="{1F2668FB-B3AC-4244-D556-4ECC2432E92F}"/>
              </a:ext>
            </a:extLst>
          </p:cNvPr>
          <p:cNvSpPr/>
          <p:nvPr/>
        </p:nvSpPr>
        <p:spPr>
          <a:xfrm>
            <a:off x="0" y="-218941"/>
            <a:ext cx="12192000" cy="752341"/>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7" name="TextBox 6">
            <a:extLst>
              <a:ext uri="{FF2B5EF4-FFF2-40B4-BE49-F238E27FC236}">
                <a16:creationId xmlns:a16="http://schemas.microsoft.com/office/drawing/2014/main" id="{C20D4755-721A-1775-E38A-18A882A9E6FD}"/>
              </a:ext>
            </a:extLst>
          </p:cNvPr>
          <p:cNvSpPr txBox="1"/>
          <p:nvPr/>
        </p:nvSpPr>
        <p:spPr>
          <a:xfrm>
            <a:off x="3234325" y="-40754"/>
            <a:ext cx="5195730" cy="492443"/>
          </a:xfrm>
          <a:prstGeom prst="rect">
            <a:avLst/>
          </a:prstGeom>
          <a:noFill/>
        </p:spPr>
        <p:txBody>
          <a:bodyPr wrap="square" rtlCol="0">
            <a:spAutoFit/>
          </a:bodyPr>
          <a:lstStyle/>
          <a:p>
            <a:pPr algn="ctr"/>
            <a:r>
              <a:rPr lang="en-US" sz="2600" b="1" dirty="0">
                <a:latin typeface="Times New Roman" panose="02020603050405020304" pitchFamily="18" charset="0"/>
                <a:cs typeface="Times New Roman" panose="02020603050405020304" pitchFamily="18" charset="0"/>
              </a:rPr>
              <a:t>Contents</a:t>
            </a:r>
            <a:endParaRPr lang="en-IN" sz="2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6383343-BCC6-D9AB-A4FE-E9DBBC1F5D4B}"/>
              </a:ext>
            </a:extLst>
          </p:cNvPr>
          <p:cNvSpPr txBox="1"/>
          <p:nvPr/>
        </p:nvSpPr>
        <p:spPr>
          <a:xfrm>
            <a:off x="152704" y="711587"/>
            <a:ext cx="6163242" cy="410881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dirty="0">
                <a:solidFill>
                  <a:schemeClr val="dk1"/>
                </a:solidFill>
                <a:latin typeface="Times New Roman" panose="02020603050405020304" pitchFamily="18" charset="0"/>
                <a:ea typeface="Cambria" panose="02040503050406030204" pitchFamily="18" charset="0"/>
                <a:cs typeface="Times New Roman" panose="02020603050405020304" pitchFamily="18" charset="0"/>
                <a:sym typeface="Calibri"/>
              </a:rPr>
              <a:t>Introduction </a:t>
            </a:r>
          </a:p>
          <a:p>
            <a:pPr marL="342900" indent="-342900">
              <a:lnSpc>
                <a:spcPct val="150000"/>
              </a:lnSpc>
              <a:buFont typeface="Wingdings" panose="05000000000000000000" pitchFamily="2" charset="2"/>
              <a:buChar char="Ø"/>
            </a:pPr>
            <a:r>
              <a:rPr lang="en-IN" dirty="0">
                <a:solidFill>
                  <a:schemeClr val="dk1"/>
                </a:solidFill>
                <a:latin typeface="Times New Roman" panose="02020603050405020304" pitchFamily="18" charset="0"/>
                <a:ea typeface="Cambria" panose="02040503050406030204" pitchFamily="18" charset="0"/>
                <a:cs typeface="Times New Roman" panose="02020603050405020304" pitchFamily="18" charset="0"/>
                <a:sym typeface="Calibri"/>
              </a:rPr>
              <a:t>Literature review </a:t>
            </a:r>
          </a:p>
          <a:p>
            <a:pPr marL="342900" indent="-342900">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Motivation</a:t>
            </a:r>
          </a:p>
          <a:p>
            <a:pPr marL="342900" indent="-34290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a:p>
            <a:pPr indent="-342900" algn="just">
              <a:lnSpc>
                <a:spcPct val="150000"/>
              </a:lnSpc>
              <a:spcBef>
                <a:spcPct val="0"/>
              </a:spcBef>
              <a:buFont typeface="Wingdings" panose="05000000000000000000" pitchFamily="2" charset="2"/>
              <a:buChar char="Ø"/>
            </a:pPr>
            <a:r>
              <a:rPr lang="en-US" altLang="en-US" dirty="0">
                <a:solidFill>
                  <a:srgbClr val="000000"/>
                </a:solidFill>
                <a:latin typeface="Times New Roman" panose="02020603050405020304" pitchFamily="18" charset="0"/>
                <a:cs typeface="Times New Roman" panose="02020603050405020304" pitchFamily="18" charset="0"/>
              </a:rPr>
              <a:t>Works Done</a:t>
            </a:r>
          </a:p>
          <a:p>
            <a:pPr indent="-342900" algn="just">
              <a:lnSpc>
                <a:spcPct val="150000"/>
              </a:lnSpc>
              <a:spcBef>
                <a:spcPct val="0"/>
              </a:spcBef>
              <a:buFont typeface="Wingdings" panose="05000000000000000000" pitchFamily="2" charset="2"/>
              <a:buChar char="Ø"/>
            </a:pPr>
            <a:r>
              <a:rPr lang="en-US" altLang="en-US" dirty="0">
                <a:solidFill>
                  <a:srgbClr val="000000"/>
                </a:solidFill>
                <a:latin typeface="Times New Roman" panose="02020603050405020304" pitchFamily="18" charset="0"/>
                <a:cs typeface="Times New Roman" panose="02020603050405020304" pitchFamily="18" charset="0"/>
              </a:rPr>
              <a:t>Results</a:t>
            </a:r>
          </a:p>
          <a:p>
            <a:pPr algn="just" eaLnBrk="1" hangingPunct="1">
              <a:lnSpc>
                <a:spcPct val="150000"/>
              </a:lnSpc>
              <a:spcBef>
                <a:spcPct val="0"/>
              </a:spcBef>
              <a:buFont typeface="Wingdings" panose="05000000000000000000" pitchFamily="2" charset="2"/>
              <a:buChar char="Ø"/>
            </a:pPr>
            <a:r>
              <a:rPr lang="en-US" altLang="en-US" dirty="0">
                <a:solidFill>
                  <a:srgbClr val="000000"/>
                </a:solidFill>
                <a:latin typeface="Times New Roman" panose="02020603050405020304" pitchFamily="18" charset="0"/>
                <a:cs typeface="Times New Roman" panose="02020603050405020304" pitchFamily="18" charset="0"/>
              </a:rPr>
              <a:t>   Conclusions</a:t>
            </a:r>
          </a:p>
          <a:p>
            <a:pPr algn="just">
              <a:lnSpc>
                <a:spcPct val="150000"/>
              </a:lnSpc>
              <a:spcBef>
                <a:spcPct val="0"/>
              </a:spcBef>
              <a:buFont typeface="Wingdings" panose="05000000000000000000" pitchFamily="2" charset="2"/>
              <a:buChar char="Ø"/>
            </a:pPr>
            <a:r>
              <a:rPr lang="en-US" altLang="en-US" dirty="0">
                <a:solidFill>
                  <a:srgbClr val="000000"/>
                </a:solidFill>
                <a:latin typeface="Times New Roman" panose="02020603050405020304" pitchFamily="18" charset="0"/>
                <a:cs typeface="Times New Roman" panose="02020603050405020304" pitchFamily="18" charset="0"/>
              </a:rPr>
              <a:t>   Future work</a:t>
            </a:r>
          </a:p>
          <a:p>
            <a:pPr algn="just">
              <a:lnSpc>
                <a:spcPct val="150000"/>
              </a:lnSpc>
              <a:spcBef>
                <a:spcPct val="0"/>
              </a:spcBef>
              <a:buFont typeface="Wingdings" panose="05000000000000000000" pitchFamily="2" charset="2"/>
              <a:buChar char="Ø"/>
            </a:pPr>
            <a:r>
              <a:rPr lang="en-IN" dirty="0">
                <a:solidFill>
                  <a:schemeClr val="dk1"/>
                </a:solidFill>
                <a:latin typeface="Times New Roman" panose="02020603050405020304" pitchFamily="18" charset="0"/>
                <a:ea typeface="Cambria" panose="02040503050406030204" pitchFamily="18" charset="0"/>
                <a:cs typeface="Times New Roman" panose="02020603050405020304" pitchFamily="18" charset="0"/>
                <a:sym typeface="Calibri"/>
              </a:rPr>
              <a:t>   References </a:t>
            </a:r>
          </a:p>
          <a:p>
            <a:endParaRPr lang="en-IN"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FF0031B-AF99-0C71-AEB0-2A46F4E47223}"/>
              </a:ext>
            </a:extLst>
          </p:cNvPr>
          <p:cNvSpPr>
            <a:spLocks noGrp="1"/>
          </p:cNvSpPr>
          <p:nvPr>
            <p:ph type="sldNum" sz="quarter" idx="12"/>
          </p:nvPr>
        </p:nvSpPr>
        <p:spPr/>
        <p:txBody>
          <a:bodyPr/>
          <a:lstStyle/>
          <a:p>
            <a:fld id="{3D357ACA-723F-479E-A32E-7AE7F023C3C2}" type="slidenum">
              <a:rPr lang="en-IN" smtClean="0"/>
              <a:t>2</a:t>
            </a:fld>
            <a:endParaRPr lang="en-IN"/>
          </a:p>
        </p:txBody>
      </p:sp>
    </p:spTree>
    <p:extLst>
      <p:ext uri="{BB962C8B-B14F-4D97-AF65-F5344CB8AC3E}">
        <p14:creationId xmlns:p14="http://schemas.microsoft.com/office/powerpoint/2010/main" val="332769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D6E7F-C101-0893-EB7A-FDD8287B45CB}"/>
            </a:ext>
          </a:extLst>
        </p:cNvPr>
        <p:cNvGrpSpPr/>
        <p:nvPr/>
      </p:nvGrpSpPr>
      <p:grpSpPr>
        <a:xfrm>
          <a:off x="0" y="0"/>
          <a:ext cx="0" cy="0"/>
          <a:chOff x="0" y="0"/>
          <a:chExt cx="0" cy="0"/>
        </a:xfrm>
      </p:grpSpPr>
      <p:sp>
        <p:nvSpPr>
          <p:cNvPr id="9" name="Google Shape;109;p15">
            <a:extLst>
              <a:ext uri="{FF2B5EF4-FFF2-40B4-BE49-F238E27FC236}">
                <a16:creationId xmlns:a16="http://schemas.microsoft.com/office/drawing/2014/main" id="{6E879334-CA67-0F78-B28F-506E8C2FDCBF}"/>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A22F1FD4-9292-C8F0-4CF9-DA03D390B463}"/>
              </a:ext>
            </a:extLst>
          </p:cNvPr>
          <p:cNvSpPr>
            <a:spLocks noGrp="1"/>
          </p:cNvSpPr>
          <p:nvPr>
            <p:ph type="sldNum" sz="quarter" idx="12"/>
          </p:nvPr>
        </p:nvSpPr>
        <p:spPr/>
        <p:txBody>
          <a:bodyPr/>
          <a:lstStyle/>
          <a:p>
            <a:fld id="{3D357ACA-723F-479E-A32E-7AE7F023C3C2}" type="slidenum">
              <a:rPr lang="en-IN" smtClean="0"/>
              <a:t>20</a:t>
            </a:fld>
            <a:endParaRPr lang="en-IN"/>
          </a:p>
        </p:txBody>
      </p:sp>
      <p:sp>
        <p:nvSpPr>
          <p:cNvPr id="6" name="TextBox 5">
            <a:extLst>
              <a:ext uri="{FF2B5EF4-FFF2-40B4-BE49-F238E27FC236}">
                <a16:creationId xmlns:a16="http://schemas.microsoft.com/office/drawing/2014/main" id="{46B5C894-CE19-B488-F99E-05ACD35C346E}"/>
              </a:ext>
            </a:extLst>
          </p:cNvPr>
          <p:cNvSpPr txBox="1"/>
          <p:nvPr/>
        </p:nvSpPr>
        <p:spPr>
          <a:xfrm>
            <a:off x="2890776" y="-125085"/>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Work Done</a:t>
            </a:r>
            <a:endParaRPr lang="en-IN" sz="26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F6870D4-9138-059A-EC1E-516B40307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138" y="1357460"/>
            <a:ext cx="6204478" cy="1710113"/>
          </a:xfrm>
          <a:prstGeom prst="rect">
            <a:avLst/>
          </a:prstGeom>
        </p:spPr>
      </p:pic>
      <p:pic>
        <p:nvPicPr>
          <p:cNvPr id="15" name="Picture 14">
            <a:extLst>
              <a:ext uri="{FF2B5EF4-FFF2-40B4-BE49-F238E27FC236}">
                <a16:creationId xmlns:a16="http://schemas.microsoft.com/office/drawing/2014/main" id="{5181A102-8B07-C34C-EEAC-36BC58060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988" y="3219068"/>
            <a:ext cx="6281394" cy="1528789"/>
          </a:xfrm>
          <a:prstGeom prst="rect">
            <a:avLst/>
          </a:prstGeom>
        </p:spPr>
      </p:pic>
      <p:pic>
        <p:nvPicPr>
          <p:cNvPr id="17" name="Picture 16">
            <a:extLst>
              <a:ext uri="{FF2B5EF4-FFF2-40B4-BE49-F238E27FC236}">
                <a16:creationId xmlns:a16="http://schemas.microsoft.com/office/drawing/2014/main" id="{575E3658-2318-F4A2-0C4C-F0433944C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38" y="4852538"/>
            <a:ext cx="6270466" cy="1690462"/>
          </a:xfrm>
          <a:prstGeom prst="rect">
            <a:avLst/>
          </a:prstGeom>
        </p:spPr>
      </p:pic>
      <p:sp>
        <p:nvSpPr>
          <p:cNvPr id="18" name="TextBox 17">
            <a:extLst>
              <a:ext uri="{FF2B5EF4-FFF2-40B4-BE49-F238E27FC236}">
                <a16:creationId xmlns:a16="http://schemas.microsoft.com/office/drawing/2014/main" id="{27E10C27-5C1D-BAEB-DCB0-16091A66276B}"/>
              </a:ext>
            </a:extLst>
          </p:cNvPr>
          <p:cNvSpPr txBox="1"/>
          <p:nvPr/>
        </p:nvSpPr>
        <p:spPr>
          <a:xfrm>
            <a:off x="413138" y="778162"/>
            <a:ext cx="835998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Imposing a node means forcing a particular point on the structure to have zero vibration.</a:t>
            </a:r>
            <a:endParaRPr lang="en-IN" dirty="0">
              <a:latin typeface="Times New Roman" panose="02020603050405020304" pitchFamily="18" charset="0"/>
              <a:cs typeface="Times New Roman" panose="02020603050405020304" pitchFamily="18" charset="0"/>
            </a:endParaRPr>
          </a:p>
          <a:p>
            <a:endParaRPr lang="en-IN" dirty="0"/>
          </a:p>
        </p:txBody>
      </p:sp>
      <p:sp>
        <p:nvSpPr>
          <p:cNvPr id="19" name="TextBox 18">
            <a:extLst>
              <a:ext uri="{FF2B5EF4-FFF2-40B4-BE49-F238E27FC236}">
                <a16:creationId xmlns:a16="http://schemas.microsoft.com/office/drawing/2014/main" id="{48FC90A0-1B88-47D6-9D63-F5317FEDBD0B}"/>
              </a:ext>
            </a:extLst>
          </p:cNvPr>
          <p:cNvSpPr txBox="1"/>
          <p:nvPr/>
        </p:nvSpPr>
        <p:spPr>
          <a:xfrm>
            <a:off x="6890994" y="1809946"/>
            <a:ext cx="2988297" cy="923330"/>
          </a:xfrm>
          <a:prstGeom prst="rect">
            <a:avLst/>
          </a:prstGeom>
          <a:noFill/>
        </p:spPr>
        <p:txBody>
          <a:bodyPr wrap="square" rtlCol="0">
            <a:spAutoFit/>
          </a:bodyPr>
          <a:lstStyle/>
          <a:p>
            <a:r>
              <a:rPr lang="en-US" dirty="0"/>
              <a:t>Fig 12.(a) Mode of the system after attaching the absorber at 7Hz</a:t>
            </a:r>
            <a:endParaRPr lang="en-IN" dirty="0"/>
          </a:p>
        </p:txBody>
      </p:sp>
      <p:sp>
        <p:nvSpPr>
          <p:cNvPr id="21" name="TextBox 20">
            <a:extLst>
              <a:ext uri="{FF2B5EF4-FFF2-40B4-BE49-F238E27FC236}">
                <a16:creationId xmlns:a16="http://schemas.microsoft.com/office/drawing/2014/main" id="{797DDD6D-6140-FD71-19B7-E3170EA91A0A}"/>
              </a:ext>
            </a:extLst>
          </p:cNvPr>
          <p:cNvSpPr txBox="1"/>
          <p:nvPr/>
        </p:nvSpPr>
        <p:spPr>
          <a:xfrm>
            <a:off x="2785551" y="3465861"/>
            <a:ext cx="3310449" cy="923330"/>
          </a:xfrm>
          <a:prstGeom prst="rect">
            <a:avLst/>
          </a:prstGeom>
          <a:noFill/>
        </p:spPr>
        <p:txBody>
          <a:bodyPr wrap="square">
            <a:spAutoFit/>
          </a:bodyPr>
          <a:lstStyle/>
          <a:p>
            <a:r>
              <a:rPr lang="en-US" dirty="0"/>
              <a:t>Fig 12.(b) Mode of the system after attaching the absorber at 47.45Hz</a:t>
            </a:r>
            <a:endParaRPr lang="en-IN" dirty="0"/>
          </a:p>
        </p:txBody>
      </p:sp>
      <p:sp>
        <p:nvSpPr>
          <p:cNvPr id="23" name="TextBox 22">
            <a:extLst>
              <a:ext uri="{FF2B5EF4-FFF2-40B4-BE49-F238E27FC236}">
                <a16:creationId xmlns:a16="http://schemas.microsoft.com/office/drawing/2014/main" id="{FC1E3524-E0BD-0EF9-9A59-1BA4F4357539}"/>
              </a:ext>
            </a:extLst>
          </p:cNvPr>
          <p:cNvSpPr txBox="1"/>
          <p:nvPr/>
        </p:nvSpPr>
        <p:spPr>
          <a:xfrm>
            <a:off x="6770802" y="5224227"/>
            <a:ext cx="3838316" cy="646331"/>
          </a:xfrm>
          <a:prstGeom prst="rect">
            <a:avLst/>
          </a:prstGeom>
          <a:noFill/>
        </p:spPr>
        <p:txBody>
          <a:bodyPr wrap="square">
            <a:spAutoFit/>
          </a:bodyPr>
          <a:lstStyle/>
          <a:p>
            <a:r>
              <a:rPr lang="en-US" dirty="0"/>
              <a:t>Fig 12.(c) Mode of the system after attaching the absorber at 89.2Hz</a:t>
            </a:r>
            <a:endParaRPr lang="en-IN" dirty="0"/>
          </a:p>
        </p:txBody>
      </p:sp>
    </p:spTree>
    <p:extLst>
      <p:ext uri="{BB962C8B-B14F-4D97-AF65-F5344CB8AC3E}">
        <p14:creationId xmlns:p14="http://schemas.microsoft.com/office/powerpoint/2010/main" val="2256252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F04F-392B-A357-6CAB-E23A5583C50A}"/>
            </a:ext>
          </a:extLst>
        </p:cNvPr>
        <p:cNvGrpSpPr/>
        <p:nvPr/>
      </p:nvGrpSpPr>
      <p:grpSpPr>
        <a:xfrm>
          <a:off x="0" y="0"/>
          <a:ext cx="0" cy="0"/>
          <a:chOff x="0" y="0"/>
          <a:chExt cx="0" cy="0"/>
        </a:xfrm>
      </p:grpSpPr>
      <p:sp>
        <p:nvSpPr>
          <p:cNvPr id="9" name="Google Shape;109;p15">
            <a:extLst>
              <a:ext uri="{FF2B5EF4-FFF2-40B4-BE49-F238E27FC236}">
                <a16:creationId xmlns:a16="http://schemas.microsoft.com/office/drawing/2014/main" id="{7FA41568-CEF0-10D7-F6DF-E10C50583442}"/>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525B0EF8-A1CB-3553-0772-8FC984811174}"/>
              </a:ext>
            </a:extLst>
          </p:cNvPr>
          <p:cNvSpPr>
            <a:spLocks noGrp="1"/>
          </p:cNvSpPr>
          <p:nvPr>
            <p:ph type="sldNum" sz="quarter" idx="12"/>
          </p:nvPr>
        </p:nvSpPr>
        <p:spPr/>
        <p:txBody>
          <a:bodyPr/>
          <a:lstStyle/>
          <a:p>
            <a:fld id="{3D357ACA-723F-479E-A32E-7AE7F023C3C2}" type="slidenum">
              <a:rPr lang="en-IN" smtClean="0"/>
              <a:t>21</a:t>
            </a:fld>
            <a:endParaRPr lang="en-IN"/>
          </a:p>
        </p:txBody>
      </p:sp>
      <p:sp>
        <p:nvSpPr>
          <p:cNvPr id="6" name="TextBox 5">
            <a:extLst>
              <a:ext uri="{FF2B5EF4-FFF2-40B4-BE49-F238E27FC236}">
                <a16:creationId xmlns:a16="http://schemas.microsoft.com/office/drawing/2014/main" id="{9D191184-77D1-C556-8416-6E6B2D7E7EE6}"/>
              </a:ext>
            </a:extLst>
          </p:cNvPr>
          <p:cNvSpPr txBox="1"/>
          <p:nvPr/>
        </p:nvSpPr>
        <p:spPr>
          <a:xfrm>
            <a:off x="2890776" y="-125085"/>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Work Done</a:t>
            </a:r>
            <a:endParaRPr lang="en-IN" sz="2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ACA32D2-1598-1CDC-5EEF-579E901F1DED}"/>
                  </a:ext>
                </a:extLst>
              </p:cNvPr>
              <p:cNvSpPr txBox="1"/>
              <p:nvPr/>
            </p:nvSpPr>
            <p:spPr>
              <a:xfrm>
                <a:off x="193040" y="565040"/>
                <a:ext cx="11805920" cy="7023846"/>
              </a:xfrm>
              <a:prstGeom prst="rect">
                <a:avLst/>
              </a:prstGeom>
              <a:noFill/>
            </p:spPr>
            <p:txBody>
              <a:bodyPr wrap="square">
                <a:spAutoFit/>
              </a:bodyPr>
              <a:lstStyle/>
              <a:p>
                <a:r>
                  <a:rPr lang="en-US" b="1" dirty="0">
                    <a:latin typeface="Times New Roman" panose="02020603050405020304" pitchFamily="18" charset="0"/>
                    <a:cs typeface="+mj-cs"/>
                  </a:rPr>
                  <a:t>4.Designed a new multi-axial absorber using Dunkerley’s equation:</a:t>
                </a:r>
              </a:p>
              <a:p>
                <a:pPr marL="285750" indent="-285750">
                  <a:buFont typeface="Arial" panose="020B0604020202020204" pitchFamily="34" charset="0"/>
                  <a:buChar char="•"/>
                </a:pPr>
                <a:r>
                  <a:rPr lang="en-IN" dirty="0">
                    <a:cs typeface="+mj-cs"/>
                  </a:rPr>
                  <a:t>Dunkerley’s equation is used to estimate the </a:t>
                </a:r>
                <a:r>
                  <a:rPr lang="en-IN" b="1" dirty="0">
                    <a:cs typeface="+mj-cs"/>
                  </a:rPr>
                  <a:t>combined natural frequency</a:t>
                </a:r>
                <a:r>
                  <a:rPr lang="en-IN" dirty="0">
                    <a:cs typeface="+mj-cs"/>
                  </a:rPr>
                  <a:t> of such a system.</a:t>
                </a:r>
              </a:p>
              <a:p>
                <a:r>
                  <a:rPr lang="en-IN" dirty="0">
                    <a:cs typeface="+mj-cs"/>
                  </a:rPr>
                  <a:t>It assumes:</a:t>
                </a:r>
              </a:p>
              <a:p>
                <a:pPr/>
                <a14:m>
                  <m:oMathPara xmlns:m="http://schemas.openxmlformats.org/officeDocument/2006/math">
                    <m:oMathParaPr>
                      <m:jc m:val="centerGroup"/>
                    </m:oMathParaPr>
                    <m:oMath xmlns:m="http://schemas.openxmlformats.org/officeDocument/2006/math">
                      <m:f>
                        <m:fPr>
                          <m:ctrlPr>
                            <a:rPr lang="ar-AE" i="1">
                              <a:latin typeface="Cambria Math" panose="02040503050406030204" pitchFamily="18" charset="0"/>
                              <a:cs typeface="+mj-cs"/>
                            </a:rPr>
                          </m:ctrlPr>
                        </m:fPr>
                        <m:num>
                          <m:r>
                            <a:rPr lang="ar-AE">
                              <a:latin typeface="Cambria Math" panose="02040503050406030204" pitchFamily="18" charset="0"/>
                              <a:cs typeface="+mj-cs"/>
                            </a:rPr>
                            <m:t>1</m:t>
                          </m:r>
                        </m:num>
                        <m:den>
                          <m:sSup>
                            <m:sSupPr>
                              <m:ctrlPr>
                                <a:rPr lang="ar-AE" i="1">
                                  <a:latin typeface="Cambria Math" panose="02040503050406030204" pitchFamily="18" charset="0"/>
                                  <a:cs typeface="+mj-cs"/>
                                </a:rPr>
                              </m:ctrlPr>
                            </m:sSupPr>
                            <m:e>
                              <m:r>
                                <a:rPr lang="ar-AE" i="1">
                                  <a:latin typeface="Cambria Math" panose="02040503050406030204" pitchFamily="18" charset="0"/>
                                  <a:cs typeface="+mj-cs"/>
                                </a:rPr>
                                <m:t>𝜔</m:t>
                              </m:r>
                            </m:e>
                            <m:sup>
                              <m:r>
                                <a:rPr lang="ar-AE">
                                  <a:latin typeface="Cambria Math" panose="02040503050406030204" pitchFamily="18" charset="0"/>
                                  <a:cs typeface="+mj-cs"/>
                                </a:rPr>
                                <m:t>2</m:t>
                              </m:r>
                            </m:sup>
                          </m:sSup>
                        </m:den>
                      </m:f>
                      <m:r>
                        <a:rPr lang="ar-AE">
                          <a:latin typeface="Cambria Math" panose="02040503050406030204" pitchFamily="18" charset="0"/>
                          <a:cs typeface="+mj-cs"/>
                        </a:rPr>
                        <m:t>=</m:t>
                      </m:r>
                      <m:f>
                        <m:fPr>
                          <m:ctrlPr>
                            <a:rPr lang="ar-AE" i="1">
                              <a:latin typeface="Cambria Math" panose="02040503050406030204" pitchFamily="18" charset="0"/>
                              <a:cs typeface="+mj-cs"/>
                            </a:rPr>
                          </m:ctrlPr>
                        </m:fPr>
                        <m:num>
                          <m:r>
                            <a:rPr lang="ar-AE">
                              <a:latin typeface="Cambria Math" panose="02040503050406030204" pitchFamily="18" charset="0"/>
                              <a:cs typeface="+mj-cs"/>
                            </a:rPr>
                            <m:t>1</m:t>
                          </m:r>
                        </m:num>
                        <m:den>
                          <m:sSubSup>
                            <m:sSubSupPr>
                              <m:ctrlPr>
                                <a:rPr lang="ar-AE" i="1">
                                  <a:latin typeface="Cambria Math" panose="02040503050406030204" pitchFamily="18" charset="0"/>
                                  <a:cs typeface="+mj-cs"/>
                                </a:rPr>
                              </m:ctrlPr>
                            </m:sSubSupPr>
                            <m:e>
                              <m:r>
                                <a:rPr lang="ar-AE" i="1">
                                  <a:latin typeface="Cambria Math" panose="02040503050406030204" pitchFamily="18" charset="0"/>
                                  <a:cs typeface="+mj-cs"/>
                                </a:rPr>
                                <m:t>𝜔</m:t>
                              </m:r>
                            </m:e>
                            <m:sub>
                              <m:r>
                                <a:rPr lang="ar-AE" i="1">
                                  <a:latin typeface="Cambria Math" panose="02040503050406030204" pitchFamily="18" charset="0"/>
                                  <a:cs typeface="+mj-cs"/>
                                </a:rPr>
                                <m:t>𝑎</m:t>
                              </m:r>
                            </m:sub>
                            <m:sup>
                              <m:r>
                                <a:rPr lang="ar-AE">
                                  <a:latin typeface="Cambria Math" panose="02040503050406030204" pitchFamily="18" charset="0"/>
                                  <a:cs typeface="+mj-cs"/>
                                </a:rPr>
                                <m:t>2</m:t>
                              </m:r>
                            </m:sup>
                          </m:sSubSup>
                        </m:den>
                      </m:f>
                      <m:r>
                        <a:rPr lang="ar-AE">
                          <a:latin typeface="Cambria Math" panose="02040503050406030204" pitchFamily="18" charset="0"/>
                          <a:cs typeface="+mj-cs"/>
                        </a:rPr>
                        <m:t>+</m:t>
                      </m:r>
                      <m:f>
                        <m:fPr>
                          <m:ctrlPr>
                            <a:rPr lang="ar-AE" i="1">
                              <a:latin typeface="Cambria Math" panose="02040503050406030204" pitchFamily="18" charset="0"/>
                              <a:cs typeface="+mj-cs"/>
                            </a:rPr>
                          </m:ctrlPr>
                        </m:fPr>
                        <m:num>
                          <m:r>
                            <a:rPr lang="ar-AE">
                              <a:latin typeface="Cambria Math" panose="02040503050406030204" pitchFamily="18" charset="0"/>
                              <a:cs typeface="+mj-cs"/>
                            </a:rPr>
                            <m:t>1</m:t>
                          </m:r>
                        </m:num>
                        <m:den>
                          <m:sSubSup>
                            <m:sSubSupPr>
                              <m:ctrlPr>
                                <a:rPr lang="ar-AE" i="1">
                                  <a:latin typeface="Cambria Math" panose="02040503050406030204" pitchFamily="18" charset="0"/>
                                  <a:cs typeface="+mj-cs"/>
                                </a:rPr>
                              </m:ctrlPr>
                            </m:sSubSupPr>
                            <m:e>
                              <m:r>
                                <a:rPr lang="ar-AE" i="1">
                                  <a:latin typeface="Cambria Math" panose="02040503050406030204" pitchFamily="18" charset="0"/>
                                  <a:cs typeface="+mj-cs"/>
                                </a:rPr>
                                <m:t>𝜔</m:t>
                              </m:r>
                            </m:e>
                            <m:sub>
                              <m:r>
                                <a:rPr lang="ar-AE" i="1">
                                  <a:latin typeface="Cambria Math" panose="02040503050406030204" pitchFamily="18" charset="0"/>
                                  <a:cs typeface="+mj-cs"/>
                                </a:rPr>
                                <m:t>𝑏</m:t>
                              </m:r>
                            </m:sub>
                            <m:sup>
                              <m:r>
                                <a:rPr lang="ar-AE">
                                  <a:latin typeface="Cambria Math" panose="02040503050406030204" pitchFamily="18" charset="0"/>
                                  <a:cs typeface="+mj-cs"/>
                                </a:rPr>
                                <m:t>2</m:t>
                              </m:r>
                            </m:sup>
                          </m:sSubSup>
                        </m:den>
                      </m:f>
                    </m:oMath>
                  </m:oMathPara>
                </a14:m>
                <a:endParaRPr lang="en-US" dirty="0">
                  <a:cs typeface="+mj-cs"/>
                </a:endParaRPr>
              </a:p>
              <a:p>
                <a14:m>
                  <m:oMath xmlns:m="http://schemas.openxmlformats.org/officeDocument/2006/math">
                    <m:r>
                      <a:rPr lang="en-US" i="1">
                        <a:latin typeface="Cambria Math" panose="02040503050406030204" pitchFamily="18" charset="0"/>
                        <a:cs typeface="+mj-cs"/>
                      </a:rPr>
                      <m:t>𝜔</m:t>
                    </m:r>
                  </m:oMath>
                </a14:m>
                <a:r>
                  <a:rPr lang="en-US" dirty="0">
                    <a:cs typeface="+mj-cs"/>
                  </a:rPr>
                  <a:t>= final natural frequency of absorber</a:t>
                </a:r>
              </a:p>
              <a:p>
                <a14:m>
                  <m:oMath xmlns:m="http://schemas.openxmlformats.org/officeDocument/2006/math">
                    <m:sSub>
                      <m:sSubPr>
                        <m:ctrlPr>
                          <a:rPr lang="ar-AE" i="1">
                            <a:latin typeface="Cambria Math" panose="02040503050406030204" pitchFamily="18" charset="0"/>
                            <a:cs typeface="+mj-cs"/>
                          </a:rPr>
                        </m:ctrlPr>
                      </m:sSubPr>
                      <m:e>
                        <m:r>
                          <a:rPr lang="ar-AE" i="1">
                            <a:latin typeface="Cambria Math" panose="02040503050406030204" pitchFamily="18" charset="0"/>
                            <a:cs typeface="+mj-cs"/>
                          </a:rPr>
                          <m:t>𝜔</m:t>
                        </m:r>
                      </m:e>
                      <m:sub>
                        <m:r>
                          <a:rPr lang="ar-AE" i="1">
                            <a:latin typeface="Cambria Math" panose="02040503050406030204" pitchFamily="18" charset="0"/>
                            <a:cs typeface="+mj-cs"/>
                          </a:rPr>
                          <m:t>𝑎</m:t>
                        </m:r>
                      </m:sub>
                    </m:sSub>
                  </m:oMath>
                </a14:m>
                <a:r>
                  <a:rPr lang="ar-AE" dirty="0">
                    <a:cs typeface="+mj-cs"/>
                  </a:rPr>
                  <a:t>= </a:t>
                </a:r>
                <a:r>
                  <a:rPr lang="en-IN" dirty="0">
                    <a:cs typeface="+mj-cs"/>
                  </a:rPr>
                  <a:t>natural frequency of </a:t>
                </a:r>
                <a:r>
                  <a:rPr lang="en-IN" b="1" dirty="0">
                    <a:cs typeface="+mj-cs"/>
                  </a:rPr>
                  <a:t>cantilever with end mass</a:t>
                </a:r>
              </a:p>
              <a:p>
                <a14:m>
                  <m:oMath xmlns:m="http://schemas.openxmlformats.org/officeDocument/2006/math">
                    <m:sSub>
                      <m:sSubPr>
                        <m:ctrlPr>
                          <a:rPr lang="ar-AE" i="1">
                            <a:latin typeface="Cambria Math" panose="02040503050406030204" pitchFamily="18" charset="0"/>
                            <a:cs typeface="+mj-cs"/>
                          </a:rPr>
                        </m:ctrlPr>
                      </m:sSubPr>
                      <m:e>
                        <m:r>
                          <a:rPr lang="ar-AE" i="1">
                            <a:latin typeface="Cambria Math" panose="02040503050406030204" pitchFamily="18" charset="0"/>
                            <a:cs typeface="+mj-cs"/>
                          </a:rPr>
                          <m:t>𝜔</m:t>
                        </m:r>
                      </m:e>
                      <m:sub>
                        <m:r>
                          <a:rPr lang="ar-AE" i="1">
                            <a:latin typeface="Cambria Math" panose="02040503050406030204" pitchFamily="18" charset="0"/>
                            <a:cs typeface="+mj-cs"/>
                          </a:rPr>
                          <m:t>𝑏</m:t>
                        </m:r>
                      </m:sub>
                    </m:sSub>
                  </m:oMath>
                </a14:m>
                <a:r>
                  <a:rPr lang="ar-AE" dirty="0">
                    <a:cs typeface="+mj-cs"/>
                  </a:rPr>
                  <a:t>= </a:t>
                </a:r>
                <a:r>
                  <a:rPr lang="en-IN" dirty="0">
                    <a:cs typeface="+mj-cs"/>
                  </a:rPr>
                  <a:t>natural frequency of </a:t>
                </a:r>
                <a:r>
                  <a:rPr lang="en-IN" b="1" dirty="0">
                    <a:cs typeface="+mj-cs"/>
                  </a:rPr>
                  <a:t>rod’s own bending mode</a:t>
                </a:r>
              </a:p>
              <a:p>
                <a:pPr marL="285750" indent="-285750">
                  <a:buFont typeface="Arial" panose="020B0604020202020204" pitchFamily="34" charset="0"/>
                  <a:buChar char="•"/>
                </a:pPr>
                <a:r>
                  <a:rPr lang="en-IN" b="1" dirty="0">
                    <a:cs typeface="+mj-cs"/>
                  </a:rPr>
                  <a:t>Frequency of the rod alone (no tip mass):</a:t>
                </a:r>
              </a:p>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cs typeface="+mj-cs"/>
                            </a:rPr>
                          </m:ctrlPr>
                        </m:sSubPr>
                        <m:e>
                          <m:r>
                            <a:rPr lang="ar-AE" i="1">
                              <a:latin typeface="Cambria Math" panose="02040503050406030204" pitchFamily="18" charset="0"/>
                              <a:cs typeface="+mj-cs"/>
                            </a:rPr>
                            <m:t>𝜔</m:t>
                          </m:r>
                        </m:e>
                        <m:sub>
                          <m:r>
                            <a:rPr lang="ar-AE" i="1">
                              <a:latin typeface="Cambria Math" panose="02040503050406030204" pitchFamily="18" charset="0"/>
                              <a:cs typeface="+mj-cs"/>
                            </a:rPr>
                            <m:t>𝑏</m:t>
                          </m:r>
                        </m:sub>
                      </m:sSub>
                      <m:r>
                        <a:rPr lang="ar-AE">
                          <a:latin typeface="Cambria Math" panose="02040503050406030204" pitchFamily="18" charset="0"/>
                          <a:cs typeface="+mj-cs"/>
                        </a:rPr>
                        <m:t>=</m:t>
                      </m:r>
                      <m:rad>
                        <m:radPr>
                          <m:degHide m:val="on"/>
                          <m:ctrlPr>
                            <a:rPr lang="ar-AE" i="1">
                              <a:latin typeface="Cambria Math" panose="02040503050406030204" pitchFamily="18" charset="0"/>
                              <a:cs typeface="+mj-cs"/>
                            </a:rPr>
                          </m:ctrlPr>
                        </m:radPr>
                        <m:deg/>
                        <m:e>
                          <m:f>
                            <m:fPr>
                              <m:ctrlPr>
                                <a:rPr lang="ar-AE" i="1">
                                  <a:latin typeface="Cambria Math" panose="02040503050406030204" pitchFamily="18" charset="0"/>
                                  <a:cs typeface="+mj-cs"/>
                                </a:rPr>
                              </m:ctrlPr>
                            </m:fPr>
                            <m:num>
                              <m:r>
                                <a:rPr lang="ar-AE">
                                  <a:latin typeface="Cambria Math" panose="02040503050406030204" pitchFamily="18" charset="0"/>
                                  <a:cs typeface="+mj-cs"/>
                                </a:rPr>
                                <m:t>12</m:t>
                              </m:r>
                              <m:r>
                                <a:rPr lang="ar-AE">
                                  <a:latin typeface="Cambria Math" panose="02040503050406030204" pitchFamily="18" charset="0"/>
                                  <a:cs typeface="+mj-cs"/>
                                </a:rPr>
                                <m:t>.</m:t>
                              </m:r>
                              <m:r>
                                <a:rPr lang="ar-AE">
                                  <a:latin typeface="Cambria Math" panose="02040503050406030204" pitchFamily="18" charset="0"/>
                                  <a:cs typeface="+mj-cs"/>
                                </a:rPr>
                                <m:t>7</m:t>
                              </m:r>
                              <m:r>
                                <m:rPr>
                                  <m:nor/>
                                </m:rPr>
                                <a:rPr lang="ar-AE" i="1">
                                  <a:cs typeface="+mj-cs"/>
                                </a:rPr>
                                <m:t> </m:t>
                              </m:r>
                              <m:r>
                                <a:rPr lang="ar-AE" i="1">
                                  <a:latin typeface="Cambria Math" panose="02040503050406030204" pitchFamily="18" charset="0"/>
                                  <a:cs typeface="+mj-cs"/>
                                </a:rPr>
                                <m:t>𝐸𝐼</m:t>
                              </m:r>
                            </m:num>
                            <m:den>
                              <m:sSub>
                                <m:sSubPr>
                                  <m:ctrlPr>
                                    <a:rPr lang="ar-AE" i="1">
                                      <a:latin typeface="Cambria Math" panose="02040503050406030204" pitchFamily="18" charset="0"/>
                                      <a:cs typeface="+mj-cs"/>
                                    </a:rPr>
                                  </m:ctrlPr>
                                </m:sSubPr>
                                <m:e>
                                  <m:r>
                                    <a:rPr lang="ar-AE" i="1">
                                      <a:latin typeface="Cambria Math" panose="02040503050406030204" pitchFamily="18" charset="0"/>
                                      <a:cs typeface="+mj-cs"/>
                                    </a:rPr>
                                    <m:t>𝑚</m:t>
                                  </m:r>
                                </m:e>
                                <m:sub>
                                  <m:r>
                                    <a:rPr lang="ar-AE" i="1">
                                      <a:latin typeface="Cambria Math" panose="02040503050406030204" pitchFamily="18" charset="0"/>
                                      <a:cs typeface="+mj-cs"/>
                                    </a:rPr>
                                    <m:t>𝑏</m:t>
                                  </m:r>
                                </m:sub>
                              </m:sSub>
                              <m:r>
                                <m:rPr>
                                  <m:nor/>
                                </m:rPr>
                                <a:rPr lang="ar-AE" i="1">
                                  <a:cs typeface="+mj-cs"/>
                                </a:rPr>
                                <m:t> </m:t>
                              </m:r>
                              <m:sSup>
                                <m:sSupPr>
                                  <m:ctrlPr>
                                    <a:rPr lang="ar-AE" i="1">
                                      <a:latin typeface="Cambria Math" panose="02040503050406030204" pitchFamily="18" charset="0"/>
                                      <a:cs typeface="+mj-cs"/>
                                    </a:rPr>
                                  </m:ctrlPr>
                                </m:sSupPr>
                                <m:e>
                                  <m:r>
                                    <a:rPr lang="ar-AE" i="1">
                                      <a:latin typeface="Cambria Math" panose="02040503050406030204" pitchFamily="18" charset="0"/>
                                      <a:cs typeface="+mj-cs"/>
                                    </a:rPr>
                                    <m:t>𝑙</m:t>
                                  </m:r>
                                </m:e>
                                <m:sup>
                                  <m:r>
                                    <a:rPr lang="ar-AE">
                                      <a:latin typeface="Cambria Math" panose="02040503050406030204" pitchFamily="18" charset="0"/>
                                      <a:cs typeface="+mj-cs"/>
                                    </a:rPr>
                                    <m:t>3</m:t>
                                  </m:r>
                                </m:sup>
                              </m:sSup>
                            </m:den>
                          </m:f>
                        </m:e>
                      </m:rad>
                    </m:oMath>
                  </m:oMathPara>
                </a14:m>
                <a:endParaRPr lang="ar-AE" b="0" dirty="0">
                  <a:cs typeface="+mj-cs"/>
                </a:endParaRPr>
              </a:p>
              <a:p>
                <a:pPr marL="285750" indent="-285750">
                  <a:buFont typeface="Arial" panose="020B0604020202020204" pitchFamily="34" charset="0"/>
                  <a:buChar char="•"/>
                </a:pPr>
                <a:r>
                  <a:rPr lang="en-IN" b="1" dirty="0">
                    <a:cs typeface="+mj-cs"/>
                  </a:rPr>
                  <a:t>Frequency due to the end mass (ma):</a:t>
                </a:r>
              </a:p>
              <a:p>
                <a:r>
                  <a:rPr lang="en-IN" dirty="0">
                    <a:cs typeface="+mj-cs"/>
                  </a:rPr>
                  <a:t>Taken from standard beam theory:</a:t>
                </a:r>
              </a:p>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cs typeface="+mj-cs"/>
                            </a:rPr>
                          </m:ctrlPr>
                        </m:sSubPr>
                        <m:e>
                          <m:r>
                            <a:rPr lang="ar-AE" i="1">
                              <a:latin typeface="Cambria Math" panose="02040503050406030204" pitchFamily="18" charset="0"/>
                              <a:cs typeface="+mj-cs"/>
                            </a:rPr>
                            <m:t>𝜔</m:t>
                          </m:r>
                        </m:e>
                        <m:sub>
                          <m:r>
                            <a:rPr lang="ar-AE" i="1">
                              <a:latin typeface="Cambria Math" panose="02040503050406030204" pitchFamily="18" charset="0"/>
                              <a:cs typeface="+mj-cs"/>
                            </a:rPr>
                            <m:t>𝑎</m:t>
                          </m:r>
                        </m:sub>
                      </m:sSub>
                      <m:r>
                        <a:rPr lang="ar-AE">
                          <a:latin typeface="Cambria Math" panose="02040503050406030204" pitchFamily="18" charset="0"/>
                          <a:cs typeface="+mj-cs"/>
                        </a:rPr>
                        <m:t>=</m:t>
                      </m:r>
                      <m:rad>
                        <m:radPr>
                          <m:degHide m:val="on"/>
                          <m:ctrlPr>
                            <a:rPr lang="ar-AE" i="1">
                              <a:latin typeface="Cambria Math" panose="02040503050406030204" pitchFamily="18" charset="0"/>
                              <a:cs typeface="+mj-cs"/>
                            </a:rPr>
                          </m:ctrlPr>
                        </m:radPr>
                        <m:deg/>
                        <m:e>
                          <m:f>
                            <m:fPr>
                              <m:ctrlPr>
                                <a:rPr lang="ar-AE" i="1">
                                  <a:latin typeface="Cambria Math" panose="02040503050406030204" pitchFamily="18" charset="0"/>
                                  <a:cs typeface="+mj-cs"/>
                                </a:rPr>
                              </m:ctrlPr>
                            </m:fPr>
                            <m:num>
                              <m:r>
                                <a:rPr lang="ar-AE">
                                  <a:latin typeface="Cambria Math" panose="02040503050406030204" pitchFamily="18" charset="0"/>
                                  <a:cs typeface="+mj-cs"/>
                                </a:rPr>
                                <m:t>3</m:t>
                              </m:r>
                              <m:r>
                                <a:rPr lang="ar-AE" i="1">
                                  <a:latin typeface="Cambria Math" panose="02040503050406030204" pitchFamily="18" charset="0"/>
                                  <a:cs typeface="+mj-cs"/>
                                </a:rPr>
                                <m:t>𝐸𝐼</m:t>
                              </m:r>
                            </m:num>
                            <m:den>
                              <m:sSub>
                                <m:sSubPr>
                                  <m:ctrlPr>
                                    <a:rPr lang="ar-AE" i="1">
                                      <a:latin typeface="Cambria Math" panose="02040503050406030204" pitchFamily="18" charset="0"/>
                                      <a:cs typeface="+mj-cs"/>
                                    </a:rPr>
                                  </m:ctrlPr>
                                </m:sSubPr>
                                <m:e>
                                  <m:r>
                                    <a:rPr lang="ar-AE" i="1">
                                      <a:latin typeface="Cambria Math" panose="02040503050406030204" pitchFamily="18" charset="0"/>
                                      <a:cs typeface="+mj-cs"/>
                                    </a:rPr>
                                    <m:t>𝑚</m:t>
                                  </m:r>
                                </m:e>
                                <m:sub>
                                  <m:r>
                                    <a:rPr lang="ar-AE" i="1">
                                      <a:latin typeface="Cambria Math" panose="02040503050406030204" pitchFamily="18" charset="0"/>
                                      <a:cs typeface="+mj-cs"/>
                                    </a:rPr>
                                    <m:t>𝑎</m:t>
                                  </m:r>
                                </m:sub>
                              </m:sSub>
                              <m:r>
                                <m:rPr>
                                  <m:nor/>
                                </m:rPr>
                                <a:rPr lang="ar-AE" i="1">
                                  <a:cs typeface="+mj-cs"/>
                                </a:rPr>
                                <m:t> </m:t>
                              </m:r>
                              <m:sSup>
                                <m:sSupPr>
                                  <m:ctrlPr>
                                    <a:rPr lang="ar-AE" i="1">
                                      <a:latin typeface="Cambria Math" panose="02040503050406030204" pitchFamily="18" charset="0"/>
                                      <a:cs typeface="+mj-cs"/>
                                    </a:rPr>
                                  </m:ctrlPr>
                                </m:sSupPr>
                                <m:e>
                                  <m:r>
                                    <a:rPr lang="ar-AE" i="1">
                                      <a:latin typeface="Cambria Math" panose="02040503050406030204" pitchFamily="18" charset="0"/>
                                      <a:cs typeface="+mj-cs"/>
                                    </a:rPr>
                                    <m:t>𝑙</m:t>
                                  </m:r>
                                </m:e>
                                <m:sup>
                                  <m:r>
                                    <a:rPr lang="ar-AE">
                                      <a:latin typeface="Cambria Math" panose="02040503050406030204" pitchFamily="18" charset="0"/>
                                      <a:cs typeface="+mj-cs"/>
                                    </a:rPr>
                                    <m:t>3</m:t>
                                  </m:r>
                                </m:sup>
                              </m:sSup>
                            </m:den>
                          </m:f>
                        </m:e>
                      </m:rad>
                    </m:oMath>
                  </m:oMathPara>
                </a14:m>
                <a:endParaRPr lang="en-US" b="0" dirty="0">
                  <a:cs typeface="+mj-cs"/>
                </a:endParaRPr>
              </a:p>
              <a:p>
                <a:pPr marL="285750" indent="-285750">
                  <a:buFont typeface="Arial" panose="020B0604020202020204" pitchFamily="34" charset="0"/>
                  <a:buChar char="•"/>
                </a:pPr>
                <a:r>
                  <a:rPr lang="en-IN" dirty="0">
                    <a:cs typeface="+mj-cs"/>
                  </a:rPr>
                  <a:t>Substituting both formulas gives the equation used in the paper:</a:t>
                </a:r>
              </a:p>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𝜔</m:t>
                      </m:r>
                      <m:r>
                        <a:rPr lang="en-IN">
                          <a:latin typeface="Cambria Math" panose="02040503050406030204" pitchFamily="18" charset="0"/>
                        </a:rPr>
                        <m:t>=</m:t>
                      </m:r>
                      <m:rad>
                        <m:radPr>
                          <m:degHide m:val="on"/>
                          <m:ctrlPr>
                            <a:rPr lang="ar-AE" i="1">
                              <a:latin typeface="Cambria Math" panose="02040503050406030204" pitchFamily="18" charset="0"/>
                            </a:rPr>
                          </m:ctrlPr>
                        </m:radPr>
                        <m:deg/>
                        <m:e>
                          <m:f>
                            <m:fPr>
                              <m:ctrlPr>
                                <a:rPr lang="ar-AE" i="1">
                                  <a:latin typeface="Cambria Math" panose="02040503050406030204" pitchFamily="18" charset="0"/>
                                </a:rPr>
                              </m:ctrlPr>
                            </m:fPr>
                            <m:num>
                              <m:r>
                                <a:rPr lang="ar-AE">
                                  <a:latin typeface="Cambria Math" panose="02040503050406030204" pitchFamily="18" charset="0"/>
                                </a:rPr>
                                <m:t>3</m:t>
                              </m:r>
                              <m:r>
                                <a:rPr lang="ar-AE" i="1">
                                  <a:latin typeface="Cambria Math" panose="02040503050406030204" pitchFamily="18" charset="0"/>
                                </a:rPr>
                                <m:t>𝐸𝐼</m:t>
                              </m:r>
                            </m:num>
                            <m:den>
                              <m:sSub>
                                <m:sSubPr>
                                  <m:ctrlPr>
                                    <a:rPr lang="ar-AE" i="1">
                                      <a:latin typeface="Cambria Math" panose="02040503050406030204" pitchFamily="18" charset="0"/>
                                    </a:rPr>
                                  </m:ctrlPr>
                                </m:sSubPr>
                                <m:e>
                                  <m:r>
                                    <a:rPr lang="ar-AE" i="1">
                                      <a:latin typeface="Cambria Math" panose="02040503050406030204" pitchFamily="18" charset="0"/>
                                    </a:rPr>
                                    <m:t>𝑚</m:t>
                                  </m:r>
                                </m:e>
                                <m:sub>
                                  <m:r>
                                    <a:rPr lang="ar-AE" i="1">
                                      <a:latin typeface="Cambria Math" panose="02040503050406030204" pitchFamily="18" charset="0"/>
                                    </a:rPr>
                                    <m:t>𝑎</m:t>
                                  </m:r>
                                </m:sub>
                              </m:sSub>
                              <m:sSup>
                                <m:sSupPr>
                                  <m:ctrlPr>
                                    <a:rPr lang="ar-AE" i="1">
                                      <a:latin typeface="Cambria Math" panose="02040503050406030204" pitchFamily="18" charset="0"/>
                                    </a:rPr>
                                  </m:ctrlPr>
                                </m:sSupPr>
                                <m:e>
                                  <m:r>
                                    <a:rPr lang="ar-AE" i="1">
                                      <a:latin typeface="Cambria Math" panose="02040503050406030204" pitchFamily="18" charset="0"/>
                                    </a:rPr>
                                    <m:t>𝑙</m:t>
                                  </m:r>
                                </m:e>
                                <m:sup>
                                  <m:r>
                                    <a:rPr lang="ar-AE">
                                      <a:latin typeface="Cambria Math" panose="02040503050406030204" pitchFamily="18" charset="0"/>
                                    </a:rPr>
                                    <m:t>3</m:t>
                                  </m:r>
                                </m:sup>
                              </m:sSup>
                            </m:den>
                          </m:f>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12</m:t>
                              </m:r>
                              <m:r>
                                <a:rPr lang="ar-AE">
                                  <a:latin typeface="Cambria Math" panose="02040503050406030204" pitchFamily="18" charset="0"/>
                                </a:rPr>
                                <m:t>.</m:t>
                              </m:r>
                              <m:r>
                                <a:rPr lang="ar-AE">
                                  <a:latin typeface="Cambria Math" panose="02040503050406030204" pitchFamily="18" charset="0"/>
                                </a:rPr>
                                <m:t>7</m:t>
                              </m:r>
                              <m:r>
                                <a:rPr lang="ar-AE" i="1">
                                  <a:latin typeface="Cambria Math" panose="02040503050406030204" pitchFamily="18" charset="0"/>
                                </a:rPr>
                                <m:t>𝐸𝐼</m:t>
                              </m:r>
                            </m:num>
                            <m:den>
                              <m:sSub>
                                <m:sSubPr>
                                  <m:ctrlPr>
                                    <a:rPr lang="ar-AE" i="1">
                                      <a:latin typeface="Cambria Math" panose="02040503050406030204" pitchFamily="18" charset="0"/>
                                    </a:rPr>
                                  </m:ctrlPr>
                                </m:sSubPr>
                                <m:e>
                                  <m:r>
                                    <a:rPr lang="ar-AE" i="1">
                                      <a:latin typeface="Cambria Math" panose="02040503050406030204" pitchFamily="18" charset="0"/>
                                    </a:rPr>
                                    <m:t>𝑚</m:t>
                                  </m:r>
                                </m:e>
                                <m:sub>
                                  <m:r>
                                    <a:rPr lang="ar-AE" i="1">
                                      <a:latin typeface="Cambria Math" panose="02040503050406030204" pitchFamily="18" charset="0"/>
                                    </a:rPr>
                                    <m:t>𝑏</m:t>
                                  </m:r>
                                </m:sub>
                              </m:sSub>
                              <m:sSup>
                                <m:sSupPr>
                                  <m:ctrlPr>
                                    <a:rPr lang="ar-AE" i="1">
                                      <a:latin typeface="Cambria Math" panose="02040503050406030204" pitchFamily="18" charset="0"/>
                                    </a:rPr>
                                  </m:ctrlPr>
                                </m:sSupPr>
                                <m:e>
                                  <m:r>
                                    <a:rPr lang="ar-AE" i="1">
                                      <a:latin typeface="Cambria Math" panose="02040503050406030204" pitchFamily="18" charset="0"/>
                                    </a:rPr>
                                    <m:t>𝑙</m:t>
                                  </m:r>
                                </m:e>
                                <m:sup>
                                  <m:r>
                                    <a:rPr lang="ar-AE">
                                      <a:latin typeface="Cambria Math" panose="02040503050406030204" pitchFamily="18" charset="0"/>
                                    </a:rPr>
                                    <m:t>3</m:t>
                                  </m:r>
                                </m:sup>
                              </m:sSup>
                            </m:den>
                          </m:f>
                        </m:e>
                      </m:rad>
                    </m:oMath>
                  </m:oMathPara>
                </a14:m>
                <a:endParaRPr lang="ar-AE" dirty="0"/>
              </a:p>
              <a:p>
                <a:endParaRPr lang="ar-AE" b="0" dirty="0"/>
              </a:p>
              <a:p>
                <a:endParaRPr lang="en-IN" b="1" dirty="0"/>
              </a:p>
              <a:p>
                <a:endParaRPr lang="ar-AE" dirty="0"/>
              </a:p>
              <a:p>
                <a:pPr>
                  <a:buFont typeface="+mj-lt"/>
                  <a:buAutoNum type="arabicPeriod"/>
                </a:pPr>
                <a:endParaRPr lang="en-US" b="1"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ACA32D2-1598-1CDC-5EEF-579E901F1DED}"/>
                  </a:ext>
                </a:extLst>
              </p:cNvPr>
              <p:cNvSpPr txBox="1">
                <a:spLocks noRot="1" noChangeAspect="1" noMove="1" noResize="1" noEditPoints="1" noAdjustHandles="1" noChangeArrowheads="1" noChangeShapeType="1" noTextEdit="1"/>
              </p:cNvSpPr>
              <p:nvPr/>
            </p:nvSpPr>
            <p:spPr>
              <a:xfrm>
                <a:off x="193040" y="565040"/>
                <a:ext cx="11805920" cy="7023846"/>
              </a:xfrm>
              <a:prstGeom prst="rect">
                <a:avLst/>
              </a:prstGeom>
              <a:blipFill>
                <a:blip r:embed="rId2"/>
                <a:stretch>
                  <a:fillRect l="-465" t="-521"/>
                </a:stretch>
              </a:blipFill>
            </p:spPr>
            <p:txBody>
              <a:bodyPr/>
              <a:lstStyle/>
              <a:p>
                <a:r>
                  <a:rPr lang="en-IN">
                    <a:noFill/>
                  </a:rPr>
                  <a:t> </a:t>
                </a:r>
              </a:p>
            </p:txBody>
          </p:sp>
        </mc:Fallback>
      </mc:AlternateContent>
      <p:pic>
        <p:nvPicPr>
          <p:cNvPr id="13" name="Picture 12">
            <a:extLst>
              <a:ext uri="{FF2B5EF4-FFF2-40B4-BE49-F238E27FC236}">
                <a16:creationId xmlns:a16="http://schemas.microsoft.com/office/drawing/2014/main" id="{43BAC96B-EE9C-3F61-375D-7096E2703724}"/>
              </a:ext>
            </a:extLst>
          </p:cNvPr>
          <p:cNvPicPr>
            <a:picLocks noChangeAspect="1"/>
          </p:cNvPicPr>
          <p:nvPr/>
        </p:nvPicPr>
        <p:blipFill>
          <a:blip r:embed="rId3"/>
          <a:stretch>
            <a:fillRect/>
          </a:stretch>
        </p:blipFill>
        <p:spPr>
          <a:xfrm>
            <a:off x="7533742" y="1590048"/>
            <a:ext cx="3820058" cy="1943371"/>
          </a:xfrm>
          <a:prstGeom prst="rect">
            <a:avLst/>
          </a:prstGeom>
        </p:spPr>
      </p:pic>
      <p:sp>
        <p:nvSpPr>
          <p:cNvPr id="14" name="TextBox 13">
            <a:extLst>
              <a:ext uri="{FF2B5EF4-FFF2-40B4-BE49-F238E27FC236}">
                <a16:creationId xmlns:a16="http://schemas.microsoft.com/office/drawing/2014/main" id="{AB0B600D-5660-D223-3D3A-1E60AED558BE}"/>
              </a:ext>
            </a:extLst>
          </p:cNvPr>
          <p:cNvSpPr txBox="1"/>
          <p:nvPr/>
        </p:nvSpPr>
        <p:spPr>
          <a:xfrm>
            <a:off x="8049782" y="3559889"/>
            <a:ext cx="305821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13. Dimensions of the absorber system used for discrete system analysis.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3747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E7199-7E40-1D4D-AA4E-0D2C93615D54}"/>
            </a:ext>
          </a:extLst>
        </p:cNvPr>
        <p:cNvGrpSpPr/>
        <p:nvPr/>
      </p:nvGrpSpPr>
      <p:grpSpPr>
        <a:xfrm>
          <a:off x="0" y="0"/>
          <a:ext cx="0" cy="0"/>
          <a:chOff x="0" y="0"/>
          <a:chExt cx="0" cy="0"/>
        </a:xfrm>
      </p:grpSpPr>
      <p:sp>
        <p:nvSpPr>
          <p:cNvPr id="9" name="Google Shape;109;p15">
            <a:extLst>
              <a:ext uri="{FF2B5EF4-FFF2-40B4-BE49-F238E27FC236}">
                <a16:creationId xmlns:a16="http://schemas.microsoft.com/office/drawing/2014/main" id="{1BD6626D-130B-A3B0-9384-DAC29A7D1E88}"/>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F3FF33E2-6DE9-7E5E-A83E-6A40F4B87E56}"/>
              </a:ext>
            </a:extLst>
          </p:cNvPr>
          <p:cNvSpPr>
            <a:spLocks noGrp="1"/>
          </p:cNvSpPr>
          <p:nvPr>
            <p:ph type="sldNum" sz="quarter" idx="12"/>
          </p:nvPr>
        </p:nvSpPr>
        <p:spPr/>
        <p:txBody>
          <a:bodyPr/>
          <a:lstStyle/>
          <a:p>
            <a:fld id="{3D357ACA-723F-479E-A32E-7AE7F023C3C2}" type="slidenum">
              <a:rPr lang="en-IN" smtClean="0"/>
              <a:t>22</a:t>
            </a:fld>
            <a:endParaRPr lang="en-IN"/>
          </a:p>
        </p:txBody>
      </p:sp>
      <p:sp>
        <p:nvSpPr>
          <p:cNvPr id="6" name="TextBox 5">
            <a:extLst>
              <a:ext uri="{FF2B5EF4-FFF2-40B4-BE49-F238E27FC236}">
                <a16:creationId xmlns:a16="http://schemas.microsoft.com/office/drawing/2014/main" id="{D8DC74A0-75CA-B10F-0C04-BB7372B87E4A}"/>
              </a:ext>
            </a:extLst>
          </p:cNvPr>
          <p:cNvSpPr txBox="1"/>
          <p:nvPr/>
        </p:nvSpPr>
        <p:spPr>
          <a:xfrm>
            <a:off x="2890776" y="-125085"/>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Work Done</a:t>
            </a:r>
            <a:endParaRPr lang="en-IN" sz="26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7E0F3D8-E15D-AC60-E813-E43A1C88304B}"/>
              </a:ext>
            </a:extLst>
          </p:cNvPr>
          <p:cNvSpPr txBox="1"/>
          <p:nvPr/>
        </p:nvSpPr>
        <p:spPr>
          <a:xfrm>
            <a:off x="100041" y="574872"/>
            <a:ext cx="1157224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5.Fabricated absorber with 0.1 kg end masses ,7 mm rods and </a:t>
            </a:r>
            <a:r>
              <a:rPr lang="en-US" b="1" dirty="0" err="1">
                <a:latin typeface="Times New Roman" panose="02020603050405020304" pitchFamily="18" charset="0"/>
                <a:cs typeface="Times New Roman" panose="02020603050405020304" pitchFamily="18" charset="0"/>
              </a:rPr>
              <a:t>Aluminium</a:t>
            </a:r>
            <a:r>
              <a:rPr lang="en-US" b="1" dirty="0">
                <a:latin typeface="Times New Roman" panose="02020603050405020304" pitchFamily="18" charset="0"/>
                <a:cs typeface="Times New Roman" panose="02020603050405020304" pitchFamily="18" charset="0"/>
              </a:rPr>
              <a:t> housing(0.5kg):</a:t>
            </a:r>
          </a:p>
        </p:txBody>
      </p:sp>
      <p:pic>
        <p:nvPicPr>
          <p:cNvPr id="5" name="Picture 4">
            <a:extLst>
              <a:ext uri="{FF2B5EF4-FFF2-40B4-BE49-F238E27FC236}">
                <a16:creationId xmlns:a16="http://schemas.microsoft.com/office/drawing/2014/main" id="{468F1197-7E7A-A115-B825-938E60583765}"/>
              </a:ext>
            </a:extLst>
          </p:cNvPr>
          <p:cNvPicPr>
            <a:picLocks noChangeAspect="1"/>
          </p:cNvPicPr>
          <p:nvPr/>
        </p:nvPicPr>
        <p:blipFill>
          <a:blip r:embed="rId2"/>
          <a:stretch>
            <a:fillRect/>
          </a:stretch>
        </p:blipFill>
        <p:spPr>
          <a:xfrm>
            <a:off x="195732" y="1221203"/>
            <a:ext cx="2829320" cy="2762636"/>
          </a:xfrm>
          <a:prstGeom prst="rect">
            <a:avLst/>
          </a:prstGeom>
        </p:spPr>
      </p:pic>
      <p:pic>
        <p:nvPicPr>
          <p:cNvPr id="8" name="Picture 7">
            <a:extLst>
              <a:ext uri="{FF2B5EF4-FFF2-40B4-BE49-F238E27FC236}">
                <a16:creationId xmlns:a16="http://schemas.microsoft.com/office/drawing/2014/main" id="{E797EC14-F0DD-3D06-5018-E79C51E32903}"/>
              </a:ext>
            </a:extLst>
          </p:cNvPr>
          <p:cNvPicPr>
            <a:picLocks noChangeAspect="1"/>
          </p:cNvPicPr>
          <p:nvPr/>
        </p:nvPicPr>
        <p:blipFill>
          <a:blip r:embed="rId3"/>
          <a:stretch>
            <a:fillRect/>
          </a:stretch>
        </p:blipFill>
        <p:spPr>
          <a:xfrm>
            <a:off x="2916025" y="1630674"/>
            <a:ext cx="3905795" cy="4505954"/>
          </a:xfrm>
          <a:prstGeom prst="rect">
            <a:avLst/>
          </a:prstGeom>
        </p:spPr>
      </p:pic>
      <p:pic>
        <p:nvPicPr>
          <p:cNvPr id="11" name="Picture 10">
            <a:extLst>
              <a:ext uri="{FF2B5EF4-FFF2-40B4-BE49-F238E27FC236}">
                <a16:creationId xmlns:a16="http://schemas.microsoft.com/office/drawing/2014/main" id="{723B87BA-726E-1570-EF16-0F6BD82CEEA4}"/>
              </a:ext>
            </a:extLst>
          </p:cNvPr>
          <p:cNvPicPr>
            <a:picLocks noChangeAspect="1"/>
          </p:cNvPicPr>
          <p:nvPr/>
        </p:nvPicPr>
        <p:blipFill>
          <a:blip r:embed="rId4"/>
          <a:stretch>
            <a:fillRect/>
          </a:stretch>
        </p:blipFill>
        <p:spPr>
          <a:xfrm>
            <a:off x="624178" y="4079557"/>
            <a:ext cx="2419688" cy="2276793"/>
          </a:xfrm>
          <a:prstGeom prst="rect">
            <a:avLst/>
          </a:prstGeom>
        </p:spPr>
      </p:pic>
      <p:pic>
        <p:nvPicPr>
          <p:cNvPr id="12" name="Picture 11">
            <a:extLst>
              <a:ext uri="{FF2B5EF4-FFF2-40B4-BE49-F238E27FC236}">
                <a16:creationId xmlns:a16="http://schemas.microsoft.com/office/drawing/2014/main" id="{95A3474E-E85C-364A-CE43-D925D6623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1820" y="1221203"/>
            <a:ext cx="5244555" cy="3068884"/>
          </a:xfrm>
          <a:prstGeom prst="rect">
            <a:avLst/>
          </a:prstGeom>
        </p:spPr>
      </p:pic>
      <p:sp>
        <p:nvSpPr>
          <p:cNvPr id="13" name="TextBox 12">
            <a:extLst>
              <a:ext uri="{FF2B5EF4-FFF2-40B4-BE49-F238E27FC236}">
                <a16:creationId xmlns:a16="http://schemas.microsoft.com/office/drawing/2014/main" id="{E3EEC26F-2B0B-5EE9-8ABD-AA0255980690}"/>
              </a:ext>
            </a:extLst>
          </p:cNvPr>
          <p:cNvSpPr txBox="1"/>
          <p:nvPr/>
        </p:nvSpPr>
        <p:spPr>
          <a:xfrm>
            <a:off x="7924643" y="4756288"/>
            <a:ext cx="2702663"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14.</a:t>
            </a:r>
          </a:p>
          <a:p>
            <a:pPr marL="342900" indent="-342900">
              <a:buAutoNum type="alphaLcParenBoth"/>
            </a:pPr>
            <a:r>
              <a:rPr lang="en-US" dirty="0">
                <a:latin typeface="Times New Roman" panose="02020603050405020304" pitchFamily="18" charset="0"/>
                <a:cs typeface="Times New Roman" panose="02020603050405020304" pitchFamily="18" charset="0"/>
              </a:rPr>
              <a:t>Design of the absorber.</a:t>
            </a:r>
          </a:p>
          <a:p>
            <a:pPr marL="342900" indent="-342900">
              <a:buAutoNum type="alphaLcParenBoth"/>
            </a:pPr>
            <a:r>
              <a:rPr lang="en-US" dirty="0">
                <a:latin typeface="Times New Roman" panose="02020603050405020304" pitchFamily="18" charset="0"/>
                <a:cs typeface="Times New Roman" panose="02020603050405020304" pitchFamily="18" charset="0"/>
              </a:rPr>
              <a:t>Multi axial absorber.</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35D4A9EC-6F7F-FDB7-3B83-2DE6526EE681}"/>
              </a:ext>
            </a:extLst>
          </p:cNvPr>
          <p:cNvSpPr txBox="1"/>
          <p:nvPr/>
        </p:nvSpPr>
        <p:spPr>
          <a:xfrm>
            <a:off x="9220318" y="3976027"/>
            <a:ext cx="447558" cy="369332"/>
          </a:xfrm>
          <a:prstGeom prst="rect">
            <a:avLst/>
          </a:prstGeom>
          <a:noFill/>
        </p:spPr>
        <p:txBody>
          <a:bodyPr wrap="none" rtlCol="0">
            <a:spAutoFit/>
          </a:bodyPr>
          <a:lstStyle/>
          <a:p>
            <a:r>
              <a:rPr lang="en-US" dirty="0"/>
              <a:t>(b)</a:t>
            </a:r>
            <a:endParaRPr lang="en-IN" dirty="0"/>
          </a:p>
        </p:txBody>
      </p:sp>
      <p:sp>
        <p:nvSpPr>
          <p:cNvPr id="15" name="TextBox 14">
            <a:extLst>
              <a:ext uri="{FF2B5EF4-FFF2-40B4-BE49-F238E27FC236}">
                <a16:creationId xmlns:a16="http://schemas.microsoft.com/office/drawing/2014/main" id="{DB529DFA-57CA-0492-AA6A-D3F37B010E3D}"/>
              </a:ext>
            </a:extLst>
          </p:cNvPr>
          <p:cNvSpPr txBox="1"/>
          <p:nvPr/>
        </p:nvSpPr>
        <p:spPr>
          <a:xfrm>
            <a:off x="3697782" y="6312187"/>
            <a:ext cx="436338" cy="369332"/>
          </a:xfrm>
          <a:prstGeom prst="rect">
            <a:avLst/>
          </a:prstGeom>
          <a:noFill/>
        </p:spPr>
        <p:txBody>
          <a:bodyPr wrap="none" rtlCol="0">
            <a:spAutoFit/>
          </a:bodyPr>
          <a:lstStyle/>
          <a:p>
            <a:r>
              <a:rPr lang="en-US" dirty="0"/>
              <a:t>(a)</a:t>
            </a:r>
            <a:endParaRPr lang="en-IN" dirty="0"/>
          </a:p>
        </p:txBody>
      </p:sp>
      <p:cxnSp>
        <p:nvCxnSpPr>
          <p:cNvPr id="17" name="Straight Arrow Connector 16">
            <a:extLst>
              <a:ext uri="{FF2B5EF4-FFF2-40B4-BE49-F238E27FC236}">
                <a16:creationId xmlns:a16="http://schemas.microsoft.com/office/drawing/2014/main" id="{7D361A21-BC46-B868-98F3-72E4E65A2D59}"/>
              </a:ext>
            </a:extLst>
          </p:cNvPr>
          <p:cNvCxnSpPr>
            <a:cxnSpLocks/>
          </p:cNvCxnSpPr>
          <p:nvPr/>
        </p:nvCxnSpPr>
        <p:spPr>
          <a:xfrm flipV="1">
            <a:off x="9667876" y="1221203"/>
            <a:ext cx="868506" cy="98167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C8AEAE99-96D7-06C1-3CE6-5F7B0AA34E11}"/>
              </a:ext>
            </a:extLst>
          </p:cNvPr>
          <p:cNvCxnSpPr>
            <a:cxnSpLocks/>
          </p:cNvCxnSpPr>
          <p:nvPr/>
        </p:nvCxnSpPr>
        <p:spPr>
          <a:xfrm flipH="1">
            <a:off x="10727615" y="3356264"/>
            <a:ext cx="626185" cy="17466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125DFB88-174C-7453-9F18-79CC2F18B4C5}"/>
              </a:ext>
            </a:extLst>
          </p:cNvPr>
          <p:cNvCxnSpPr>
            <a:cxnSpLocks/>
          </p:cNvCxnSpPr>
          <p:nvPr/>
        </p:nvCxnSpPr>
        <p:spPr>
          <a:xfrm flipV="1">
            <a:off x="10415221" y="2613802"/>
            <a:ext cx="432888" cy="388317"/>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99B8C577-1FA7-3155-730E-A9090A45EBC2}"/>
              </a:ext>
            </a:extLst>
          </p:cNvPr>
          <p:cNvSpPr txBox="1"/>
          <p:nvPr/>
        </p:nvSpPr>
        <p:spPr>
          <a:xfrm>
            <a:off x="10436003" y="981265"/>
            <a:ext cx="946093" cy="369332"/>
          </a:xfrm>
          <a:prstGeom prst="rect">
            <a:avLst/>
          </a:prstGeom>
          <a:noFill/>
        </p:spPr>
        <p:txBody>
          <a:bodyPr wrap="none" rtlCol="0">
            <a:spAutoFit/>
          </a:bodyPr>
          <a:lstStyle/>
          <a:p>
            <a:r>
              <a:rPr lang="en-US" dirty="0">
                <a:highlight>
                  <a:srgbClr val="C0C0C0"/>
                </a:highlight>
              </a:rPr>
              <a:t>Housing</a:t>
            </a:r>
            <a:endParaRPr lang="en-IN" dirty="0">
              <a:highlight>
                <a:srgbClr val="C0C0C0"/>
              </a:highlight>
            </a:endParaRPr>
          </a:p>
        </p:txBody>
      </p:sp>
      <p:sp>
        <p:nvSpPr>
          <p:cNvPr id="26" name="TextBox 25">
            <a:extLst>
              <a:ext uri="{FF2B5EF4-FFF2-40B4-BE49-F238E27FC236}">
                <a16:creationId xmlns:a16="http://schemas.microsoft.com/office/drawing/2014/main" id="{A7F03958-0330-035C-A349-69E7B5D78DF9}"/>
              </a:ext>
            </a:extLst>
          </p:cNvPr>
          <p:cNvSpPr txBox="1"/>
          <p:nvPr/>
        </p:nvSpPr>
        <p:spPr>
          <a:xfrm>
            <a:off x="10719848" y="2309167"/>
            <a:ext cx="1453924" cy="369332"/>
          </a:xfrm>
          <a:prstGeom prst="rect">
            <a:avLst/>
          </a:prstGeom>
          <a:noFill/>
        </p:spPr>
        <p:txBody>
          <a:bodyPr wrap="none" rtlCol="0">
            <a:spAutoFit/>
          </a:bodyPr>
          <a:lstStyle/>
          <a:p>
            <a:r>
              <a:rPr lang="en-US" dirty="0">
                <a:highlight>
                  <a:srgbClr val="C0C0C0"/>
                </a:highlight>
              </a:rPr>
              <a:t>Threaded rod</a:t>
            </a:r>
            <a:endParaRPr lang="en-IN" dirty="0">
              <a:highlight>
                <a:srgbClr val="C0C0C0"/>
              </a:highlight>
            </a:endParaRPr>
          </a:p>
        </p:txBody>
      </p:sp>
      <p:sp>
        <p:nvSpPr>
          <p:cNvPr id="27" name="TextBox 26">
            <a:extLst>
              <a:ext uri="{FF2B5EF4-FFF2-40B4-BE49-F238E27FC236}">
                <a16:creationId xmlns:a16="http://schemas.microsoft.com/office/drawing/2014/main" id="{F6EDC6C3-AE27-92F5-5CB6-871C402EB2BA}"/>
              </a:ext>
            </a:extLst>
          </p:cNvPr>
          <p:cNvSpPr txBox="1"/>
          <p:nvPr/>
        </p:nvSpPr>
        <p:spPr>
          <a:xfrm>
            <a:off x="9764054" y="3353183"/>
            <a:ext cx="1067921" cy="369332"/>
          </a:xfrm>
          <a:prstGeom prst="rect">
            <a:avLst/>
          </a:prstGeom>
          <a:noFill/>
        </p:spPr>
        <p:txBody>
          <a:bodyPr wrap="none" rtlCol="0">
            <a:spAutoFit/>
          </a:bodyPr>
          <a:lstStyle/>
          <a:p>
            <a:r>
              <a:rPr lang="en-US" dirty="0">
                <a:highlight>
                  <a:srgbClr val="C0C0C0"/>
                </a:highlight>
              </a:rPr>
              <a:t>End mass</a:t>
            </a:r>
            <a:endParaRPr lang="en-IN" dirty="0">
              <a:highlight>
                <a:srgbClr val="C0C0C0"/>
              </a:highlight>
            </a:endParaRPr>
          </a:p>
        </p:txBody>
      </p:sp>
    </p:spTree>
    <p:extLst>
      <p:ext uri="{BB962C8B-B14F-4D97-AF65-F5344CB8AC3E}">
        <p14:creationId xmlns:p14="http://schemas.microsoft.com/office/powerpoint/2010/main" val="3505113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C3EB5-F829-8C9F-E2F6-D6B95C2ECBE5}"/>
            </a:ext>
          </a:extLst>
        </p:cNvPr>
        <p:cNvGrpSpPr/>
        <p:nvPr/>
      </p:nvGrpSpPr>
      <p:grpSpPr>
        <a:xfrm>
          <a:off x="0" y="0"/>
          <a:ext cx="0" cy="0"/>
          <a:chOff x="0" y="0"/>
          <a:chExt cx="0" cy="0"/>
        </a:xfrm>
      </p:grpSpPr>
      <p:sp>
        <p:nvSpPr>
          <p:cNvPr id="9" name="Google Shape;109;p15">
            <a:extLst>
              <a:ext uri="{FF2B5EF4-FFF2-40B4-BE49-F238E27FC236}">
                <a16:creationId xmlns:a16="http://schemas.microsoft.com/office/drawing/2014/main" id="{35F16450-450B-ED88-47E5-1CAC48C27E56}"/>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23D6F84C-0C2A-721A-AFA3-F1170FDD6B65}"/>
              </a:ext>
            </a:extLst>
          </p:cNvPr>
          <p:cNvSpPr>
            <a:spLocks noGrp="1"/>
          </p:cNvSpPr>
          <p:nvPr>
            <p:ph type="sldNum" sz="quarter" idx="12"/>
          </p:nvPr>
        </p:nvSpPr>
        <p:spPr/>
        <p:txBody>
          <a:bodyPr/>
          <a:lstStyle/>
          <a:p>
            <a:fld id="{3D357ACA-723F-479E-A32E-7AE7F023C3C2}" type="slidenum">
              <a:rPr lang="en-IN" smtClean="0"/>
              <a:t>23</a:t>
            </a:fld>
            <a:endParaRPr lang="en-IN"/>
          </a:p>
        </p:txBody>
      </p:sp>
      <p:sp>
        <p:nvSpPr>
          <p:cNvPr id="6" name="TextBox 5">
            <a:extLst>
              <a:ext uri="{FF2B5EF4-FFF2-40B4-BE49-F238E27FC236}">
                <a16:creationId xmlns:a16="http://schemas.microsoft.com/office/drawing/2014/main" id="{1205C740-2DB8-4479-B3E8-1CA503EDB4C1}"/>
              </a:ext>
            </a:extLst>
          </p:cNvPr>
          <p:cNvSpPr txBox="1"/>
          <p:nvPr/>
        </p:nvSpPr>
        <p:spPr>
          <a:xfrm>
            <a:off x="2890776" y="-125085"/>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Work Done</a:t>
            </a:r>
            <a:endParaRPr lang="en-IN" sz="2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2F26A99-5A37-EC89-9A63-6F4D0B8FE360}"/>
              </a:ext>
            </a:extLst>
          </p:cNvPr>
          <p:cNvSpPr txBox="1"/>
          <p:nvPr/>
        </p:nvSpPr>
        <p:spPr>
          <a:xfrm>
            <a:off x="162612" y="654320"/>
            <a:ext cx="609442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6.Mounted absorber near handle and tuned to 52 Hz.</a:t>
            </a:r>
          </a:p>
        </p:txBody>
      </p:sp>
      <p:pic>
        <p:nvPicPr>
          <p:cNvPr id="13" name="Picture 12">
            <a:extLst>
              <a:ext uri="{FF2B5EF4-FFF2-40B4-BE49-F238E27FC236}">
                <a16:creationId xmlns:a16="http://schemas.microsoft.com/office/drawing/2014/main" id="{5DEE1FA3-BE9E-38BC-0E77-9360EF06F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1429" y="3696183"/>
            <a:ext cx="1971425" cy="2733936"/>
          </a:xfrm>
          <a:prstGeom prst="rect">
            <a:avLst/>
          </a:prstGeom>
        </p:spPr>
      </p:pic>
      <p:pic>
        <p:nvPicPr>
          <p:cNvPr id="15" name="Picture 14">
            <a:extLst>
              <a:ext uri="{FF2B5EF4-FFF2-40B4-BE49-F238E27FC236}">
                <a16:creationId xmlns:a16="http://schemas.microsoft.com/office/drawing/2014/main" id="{51AEA783-65F4-42CC-C0B7-7BCBE13AD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74" y="4128649"/>
            <a:ext cx="6171986" cy="2227701"/>
          </a:xfrm>
          <a:prstGeom prst="rect">
            <a:avLst/>
          </a:prstGeom>
        </p:spPr>
      </p:pic>
      <p:pic>
        <p:nvPicPr>
          <p:cNvPr id="17" name="Picture 16">
            <a:extLst>
              <a:ext uri="{FF2B5EF4-FFF2-40B4-BE49-F238E27FC236}">
                <a16:creationId xmlns:a16="http://schemas.microsoft.com/office/drawing/2014/main" id="{EFAC5E0D-C124-BA6E-C63D-33ACE2780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74" y="1073143"/>
            <a:ext cx="5666326" cy="2663915"/>
          </a:xfrm>
          <a:prstGeom prst="rect">
            <a:avLst/>
          </a:prstGeom>
        </p:spPr>
      </p:pic>
      <p:sp>
        <p:nvSpPr>
          <p:cNvPr id="18" name="TextBox 17">
            <a:extLst>
              <a:ext uri="{FF2B5EF4-FFF2-40B4-BE49-F238E27FC236}">
                <a16:creationId xmlns:a16="http://schemas.microsoft.com/office/drawing/2014/main" id="{50F9E03F-C3F3-1059-A380-37FE45ADE764}"/>
              </a:ext>
            </a:extLst>
          </p:cNvPr>
          <p:cNvSpPr txBox="1"/>
          <p:nvPr/>
        </p:nvSpPr>
        <p:spPr>
          <a:xfrm>
            <a:off x="2991657" y="3709826"/>
            <a:ext cx="436338" cy="369332"/>
          </a:xfrm>
          <a:prstGeom prst="rect">
            <a:avLst/>
          </a:prstGeom>
          <a:noFill/>
        </p:spPr>
        <p:txBody>
          <a:bodyPr wrap="none" rtlCol="0">
            <a:spAutoFit/>
          </a:bodyPr>
          <a:lstStyle/>
          <a:p>
            <a:r>
              <a:rPr lang="en-US" dirty="0"/>
              <a:t>(a)</a:t>
            </a:r>
            <a:endParaRPr lang="en-IN" dirty="0"/>
          </a:p>
        </p:txBody>
      </p:sp>
      <p:sp>
        <p:nvSpPr>
          <p:cNvPr id="19" name="TextBox 18">
            <a:extLst>
              <a:ext uri="{FF2B5EF4-FFF2-40B4-BE49-F238E27FC236}">
                <a16:creationId xmlns:a16="http://schemas.microsoft.com/office/drawing/2014/main" id="{B516C4EA-AC8E-54D6-99DD-FC76AA4B4C84}"/>
              </a:ext>
            </a:extLst>
          </p:cNvPr>
          <p:cNvSpPr txBox="1"/>
          <p:nvPr/>
        </p:nvSpPr>
        <p:spPr>
          <a:xfrm>
            <a:off x="3079329" y="6267301"/>
            <a:ext cx="447558" cy="369332"/>
          </a:xfrm>
          <a:prstGeom prst="rect">
            <a:avLst/>
          </a:prstGeom>
          <a:noFill/>
        </p:spPr>
        <p:txBody>
          <a:bodyPr wrap="none" rtlCol="0">
            <a:spAutoFit/>
          </a:bodyPr>
          <a:lstStyle/>
          <a:p>
            <a:r>
              <a:rPr lang="en-US" dirty="0"/>
              <a:t>(b)</a:t>
            </a:r>
            <a:endParaRPr lang="en-IN" dirty="0"/>
          </a:p>
        </p:txBody>
      </p:sp>
      <p:sp>
        <p:nvSpPr>
          <p:cNvPr id="20" name="TextBox 19">
            <a:extLst>
              <a:ext uri="{FF2B5EF4-FFF2-40B4-BE49-F238E27FC236}">
                <a16:creationId xmlns:a16="http://schemas.microsoft.com/office/drawing/2014/main" id="{8DB23E69-07ED-1A53-FB8F-4522DF08400E}"/>
              </a:ext>
            </a:extLst>
          </p:cNvPr>
          <p:cNvSpPr txBox="1"/>
          <p:nvPr/>
        </p:nvSpPr>
        <p:spPr>
          <a:xfrm>
            <a:off x="7808972" y="6391131"/>
            <a:ext cx="423514" cy="369332"/>
          </a:xfrm>
          <a:prstGeom prst="rect">
            <a:avLst/>
          </a:prstGeom>
          <a:noFill/>
        </p:spPr>
        <p:txBody>
          <a:bodyPr wrap="none" rtlCol="0">
            <a:spAutoFit/>
          </a:bodyPr>
          <a:lstStyle/>
          <a:p>
            <a:r>
              <a:rPr lang="en-US" dirty="0"/>
              <a:t>(c)</a:t>
            </a:r>
            <a:endParaRPr lang="en-IN" dirty="0"/>
          </a:p>
        </p:txBody>
      </p:sp>
      <p:sp>
        <p:nvSpPr>
          <p:cNvPr id="24" name="Oval 23">
            <a:extLst>
              <a:ext uri="{FF2B5EF4-FFF2-40B4-BE49-F238E27FC236}">
                <a16:creationId xmlns:a16="http://schemas.microsoft.com/office/drawing/2014/main" id="{E76F58F9-4E16-F543-8467-B9A9D160C095}"/>
              </a:ext>
            </a:extLst>
          </p:cNvPr>
          <p:cNvSpPr/>
          <p:nvPr/>
        </p:nvSpPr>
        <p:spPr>
          <a:xfrm>
            <a:off x="4973344" y="3186919"/>
            <a:ext cx="285662" cy="31621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78CF42B9-7103-6476-55CC-BD8539D6577D}"/>
              </a:ext>
            </a:extLst>
          </p:cNvPr>
          <p:cNvCxnSpPr>
            <a:cxnSpLocks/>
          </p:cNvCxnSpPr>
          <p:nvPr/>
        </p:nvCxnSpPr>
        <p:spPr>
          <a:xfrm>
            <a:off x="4860677" y="2953564"/>
            <a:ext cx="176780" cy="20860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2D0222AC-58C1-862D-7A3C-BE03A530338B}"/>
              </a:ext>
            </a:extLst>
          </p:cNvPr>
          <p:cNvSpPr txBox="1"/>
          <p:nvPr/>
        </p:nvSpPr>
        <p:spPr>
          <a:xfrm>
            <a:off x="2890776" y="2652570"/>
            <a:ext cx="2620430" cy="338554"/>
          </a:xfrm>
          <a:prstGeom prst="rect">
            <a:avLst/>
          </a:prstGeom>
          <a:noFill/>
        </p:spPr>
        <p:txBody>
          <a:bodyPr wrap="square" rtlCol="0">
            <a:spAutoFit/>
          </a:bodyPr>
          <a:lstStyle/>
          <a:p>
            <a:r>
              <a:rPr lang="en-US" sz="1600" dirty="0">
                <a:solidFill>
                  <a:schemeClr val="bg1">
                    <a:lumMod val="95000"/>
                  </a:schemeClr>
                </a:solidFill>
                <a:highlight>
                  <a:srgbClr val="FF0000"/>
                </a:highlight>
              </a:rPr>
              <a:t>Tunning length = 156mm.</a:t>
            </a:r>
            <a:endParaRPr lang="en-IN" sz="1600" dirty="0">
              <a:solidFill>
                <a:schemeClr val="bg1">
                  <a:lumMod val="95000"/>
                </a:schemeClr>
              </a:solidFill>
              <a:highlight>
                <a:srgbClr val="FF0000"/>
              </a:highlight>
            </a:endParaRPr>
          </a:p>
        </p:txBody>
      </p:sp>
      <p:cxnSp>
        <p:nvCxnSpPr>
          <p:cNvPr id="30" name="Straight Connector 29">
            <a:extLst>
              <a:ext uri="{FF2B5EF4-FFF2-40B4-BE49-F238E27FC236}">
                <a16:creationId xmlns:a16="http://schemas.microsoft.com/office/drawing/2014/main" id="{AE1120CA-E62F-31C2-4033-95289DFDE561}"/>
              </a:ext>
            </a:extLst>
          </p:cNvPr>
          <p:cNvCxnSpPr>
            <a:cxnSpLocks/>
          </p:cNvCxnSpPr>
          <p:nvPr/>
        </p:nvCxnSpPr>
        <p:spPr>
          <a:xfrm>
            <a:off x="650449" y="3345025"/>
            <a:ext cx="5339529"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C9A8B87F-CD98-EFCC-3ACB-80E007CD7F81}"/>
              </a:ext>
            </a:extLst>
          </p:cNvPr>
          <p:cNvSpPr txBox="1"/>
          <p:nvPr/>
        </p:nvSpPr>
        <p:spPr>
          <a:xfrm>
            <a:off x="6275294" y="1488968"/>
            <a:ext cx="5078506"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15.</a:t>
            </a:r>
          </a:p>
          <a:p>
            <a:r>
              <a:rPr lang="en-US" dirty="0">
                <a:latin typeface="Times New Roman" panose="02020603050405020304" pitchFamily="18" charset="0"/>
                <a:cs typeface="Times New Roman" panose="02020603050405020304" pitchFamily="18" charset="0"/>
              </a:rPr>
              <a:t>(a)Effect of end mass on absorber  frequency.</a:t>
            </a:r>
          </a:p>
          <a:p>
            <a:r>
              <a:rPr lang="en-US" dirty="0">
                <a:latin typeface="Times New Roman" panose="02020603050405020304" pitchFamily="18" charset="0"/>
                <a:cs typeface="Times New Roman" panose="02020603050405020304" pitchFamily="18" charset="0"/>
              </a:rPr>
              <a:t>(b, c)Grass trimmer system with multi axial absorber.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99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770F8-088C-7AC2-FB70-6D78773D502F}"/>
            </a:ext>
          </a:extLst>
        </p:cNvPr>
        <p:cNvGrpSpPr/>
        <p:nvPr/>
      </p:nvGrpSpPr>
      <p:grpSpPr>
        <a:xfrm>
          <a:off x="0" y="0"/>
          <a:ext cx="0" cy="0"/>
          <a:chOff x="0" y="0"/>
          <a:chExt cx="0" cy="0"/>
        </a:xfrm>
      </p:grpSpPr>
      <p:sp>
        <p:nvSpPr>
          <p:cNvPr id="9" name="Google Shape;109;p15">
            <a:extLst>
              <a:ext uri="{FF2B5EF4-FFF2-40B4-BE49-F238E27FC236}">
                <a16:creationId xmlns:a16="http://schemas.microsoft.com/office/drawing/2014/main" id="{75EC8965-6B67-3F95-A21A-AEDD520374AF}"/>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9A7D8ED5-E225-F4EB-88E6-3C4803E391AD}"/>
              </a:ext>
            </a:extLst>
          </p:cNvPr>
          <p:cNvSpPr>
            <a:spLocks noGrp="1"/>
          </p:cNvSpPr>
          <p:nvPr>
            <p:ph type="sldNum" sz="quarter" idx="12"/>
          </p:nvPr>
        </p:nvSpPr>
        <p:spPr/>
        <p:txBody>
          <a:bodyPr/>
          <a:lstStyle/>
          <a:p>
            <a:fld id="{3D357ACA-723F-479E-A32E-7AE7F023C3C2}" type="slidenum">
              <a:rPr lang="en-IN" smtClean="0"/>
              <a:t>24</a:t>
            </a:fld>
            <a:endParaRPr lang="en-IN"/>
          </a:p>
        </p:txBody>
      </p:sp>
      <p:sp>
        <p:nvSpPr>
          <p:cNvPr id="6" name="TextBox 5">
            <a:extLst>
              <a:ext uri="{FF2B5EF4-FFF2-40B4-BE49-F238E27FC236}">
                <a16:creationId xmlns:a16="http://schemas.microsoft.com/office/drawing/2014/main" id="{537B19DE-17F9-5502-7017-F21C6EDAC2FD}"/>
              </a:ext>
            </a:extLst>
          </p:cNvPr>
          <p:cNvSpPr txBox="1"/>
          <p:nvPr/>
        </p:nvSpPr>
        <p:spPr>
          <a:xfrm>
            <a:off x="2890776" y="-125085"/>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Result</a:t>
            </a:r>
            <a:endParaRPr lang="en-IN" sz="2600" b="1" dirty="0">
              <a:latin typeface="Times New Roman" panose="02020603050405020304" pitchFamily="18" charset="0"/>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EF211BD6-0732-D44E-B7CD-D46554766720}"/>
              </a:ext>
            </a:extLst>
          </p:cNvPr>
          <p:cNvGraphicFramePr>
            <a:graphicFrameLocks noGrp="1"/>
          </p:cNvGraphicFramePr>
          <p:nvPr>
            <p:extLst>
              <p:ext uri="{D42A27DB-BD31-4B8C-83A1-F6EECF244321}">
                <p14:modId xmlns:p14="http://schemas.microsoft.com/office/powerpoint/2010/main" val="3651648183"/>
              </p:ext>
            </p:extLst>
          </p:nvPr>
        </p:nvGraphicFramePr>
        <p:xfrm>
          <a:off x="5179731" y="3795712"/>
          <a:ext cx="6861738" cy="2743200"/>
        </p:xfrm>
        <a:graphic>
          <a:graphicData uri="http://schemas.openxmlformats.org/drawingml/2006/table">
            <a:tbl>
              <a:tblPr firstRow="1" bandRow="1">
                <a:tableStyleId>{5C22544A-7EE6-4342-B048-85BDC9FD1C3A}</a:tableStyleId>
              </a:tblPr>
              <a:tblGrid>
                <a:gridCol w="1143623">
                  <a:extLst>
                    <a:ext uri="{9D8B030D-6E8A-4147-A177-3AD203B41FA5}">
                      <a16:colId xmlns:a16="http://schemas.microsoft.com/office/drawing/2014/main" val="1230020118"/>
                    </a:ext>
                  </a:extLst>
                </a:gridCol>
                <a:gridCol w="1143623">
                  <a:extLst>
                    <a:ext uri="{9D8B030D-6E8A-4147-A177-3AD203B41FA5}">
                      <a16:colId xmlns:a16="http://schemas.microsoft.com/office/drawing/2014/main" val="1823216027"/>
                    </a:ext>
                  </a:extLst>
                </a:gridCol>
                <a:gridCol w="1143623">
                  <a:extLst>
                    <a:ext uri="{9D8B030D-6E8A-4147-A177-3AD203B41FA5}">
                      <a16:colId xmlns:a16="http://schemas.microsoft.com/office/drawing/2014/main" val="289568774"/>
                    </a:ext>
                  </a:extLst>
                </a:gridCol>
                <a:gridCol w="1143623">
                  <a:extLst>
                    <a:ext uri="{9D8B030D-6E8A-4147-A177-3AD203B41FA5}">
                      <a16:colId xmlns:a16="http://schemas.microsoft.com/office/drawing/2014/main" val="3038065425"/>
                    </a:ext>
                  </a:extLst>
                </a:gridCol>
                <a:gridCol w="1143623">
                  <a:extLst>
                    <a:ext uri="{9D8B030D-6E8A-4147-A177-3AD203B41FA5}">
                      <a16:colId xmlns:a16="http://schemas.microsoft.com/office/drawing/2014/main" val="2151060201"/>
                    </a:ext>
                  </a:extLst>
                </a:gridCol>
                <a:gridCol w="1143623">
                  <a:extLst>
                    <a:ext uri="{9D8B030D-6E8A-4147-A177-3AD203B41FA5}">
                      <a16:colId xmlns:a16="http://schemas.microsoft.com/office/drawing/2014/main" val="1344876585"/>
                    </a:ext>
                  </a:extLst>
                </a:gridCol>
              </a:tblGrid>
              <a:tr h="611641">
                <a:tc>
                  <a:txBody>
                    <a:bodyPr/>
                    <a:lstStyle/>
                    <a:p>
                      <a:r>
                        <a:rPr lang="en-IN" b="0" i="0" dirty="0">
                          <a:effectLst/>
                          <a:latin typeface="Menlo"/>
                        </a:rPr>
                        <a:t>Mass(kg)</a:t>
                      </a:r>
                      <a:endParaRPr lang="en-IN" dirty="0"/>
                    </a:p>
                  </a:txBody>
                  <a:tcPr/>
                </a:tc>
                <a:tc>
                  <a:txBody>
                    <a:bodyPr/>
                    <a:lstStyle/>
                    <a:p>
                      <a:r>
                        <a:rPr lang="en-IN" b="0" i="0" dirty="0">
                          <a:effectLst/>
                          <a:latin typeface="Menlo"/>
                        </a:rPr>
                        <a:t>Peak Amp(m/N)</a:t>
                      </a:r>
                      <a:endParaRPr lang="en-IN" dirty="0"/>
                    </a:p>
                  </a:txBody>
                  <a:tcPr/>
                </a:tc>
                <a:tc>
                  <a:txBody>
                    <a:bodyPr/>
                    <a:lstStyle/>
                    <a:p>
                      <a:r>
                        <a:rPr lang="en-IN" b="0" i="0" dirty="0">
                          <a:effectLst/>
                          <a:latin typeface="Menlo"/>
                        </a:rPr>
                        <a:t>Peak Freq(Hz)</a:t>
                      </a:r>
                      <a:endParaRPr lang="en-IN" dirty="0"/>
                    </a:p>
                  </a:txBody>
                  <a:tcPr/>
                </a:tc>
                <a:tc>
                  <a:txBody>
                    <a:bodyPr/>
                    <a:lstStyle/>
                    <a:p>
                      <a:r>
                        <a:rPr lang="en-IN" b="0" i="0" dirty="0">
                          <a:effectLst/>
                          <a:latin typeface="Menlo"/>
                        </a:rPr>
                        <a:t>At Freq(Hz)</a:t>
                      </a:r>
                      <a:endParaRPr lang="en-IN" dirty="0"/>
                    </a:p>
                  </a:txBody>
                  <a:tcPr/>
                </a:tc>
                <a:tc>
                  <a:txBody>
                    <a:bodyPr/>
                    <a:lstStyle/>
                    <a:p>
                      <a:r>
                        <a:rPr lang="en-IN" b="0" i="0" dirty="0">
                          <a:effectLst/>
                          <a:latin typeface="Menlo"/>
                        </a:rPr>
                        <a:t>RMS Red</a:t>
                      </a:r>
                      <a:endParaRPr lang="en-IN" dirty="0"/>
                    </a:p>
                  </a:txBody>
                  <a:tcPr/>
                </a:tc>
                <a:tc>
                  <a:txBody>
                    <a:bodyPr/>
                    <a:lstStyle/>
                    <a:p>
                      <a:r>
                        <a:rPr lang="en-IN" b="0" i="0" dirty="0">
                          <a:effectLst/>
                          <a:latin typeface="Menlo"/>
                        </a:rPr>
                        <a:t>Red(%)</a:t>
                      </a:r>
                      <a:endParaRPr lang="en-IN" dirty="0"/>
                    </a:p>
                  </a:txBody>
                  <a:tcPr/>
                </a:tc>
                <a:extLst>
                  <a:ext uri="{0D108BD9-81ED-4DB2-BD59-A6C34878D82A}">
                    <a16:rowId xmlns:a16="http://schemas.microsoft.com/office/drawing/2014/main" val="247203997"/>
                  </a:ext>
                </a:extLst>
              </a:tr>
              <a:tr h="354363">
                <a:tc>
                  <a:txBody>
                    <a:bodyPr/>
                    <a:lstStyle/>
                    <a:p>
                      <a:r>
                        <a:rPr lang="en-IN" b="0" i="0" dirty="0">
                          <a:effectLst/>
                          <a:latin typeface="Menlo"/>
                        </a:rPr>
                        <a:t>0.10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1.338e-05</a:t>
                      </a:r>
                    </a:p>
                  </a:txBody>
                  <a:tcPr/>
                </a:tc>
                <a:tc>
                  <a:txBody>
                    <a:bodyPr/>
                    <a:lstStyle/>
                    <a:p>
                      <a:r>
                        <a:rPr lang="en-US" dirty="0"/>
                        <a:t>50.3</a:t>
                      </a:r>
                      <a:endParaRPr lang="en-IN" dirty="0"/>
                    </a:p>
                  </a:txBody>
                  <a:tcPr/>
                </a:tc>
                <a:tc>
                  <a:txBody>
                    <a:bodyPr/>
                    <a:lstStyle/>
                    <a:p>
                      <a:r>
                        <a:rPr lang="en-US" dirty="0"/>
                        <a:t>52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3.019e-06</a:t>
                      </a:r>
                    </a:p>
                  </a:txBody>
                  <a:tcPr/>
                </a:tc>
                <a:tc>
                  <a:txBody>
                    <a:bodyPr/>
                    <a:lstStyle/>
                    <a:p>
                      <a:r>
                        <a:rPr lang="en-IN" sz="1800" b="0" i="0" kern="1200" dirty="0">
                          <a:solidFill>
                            <a:schemeClr val="dk1"/>
                          </a:solidFill>
                          <a:effectLst/>
                          <a:latin typeface="+mn-lt"/>
                          <a:ea typeface="+mn-ea"/>
                          <a:cs typeface="+mn-cs"/>
                        </a:rPr>
                        <a:t>71.82%</a:t>
                      </a:r>
                    </a:p>
                  </a:txBody>
                  <a:tcPr/>
                </a:tc>
                <a:extLst>
                  <a:ext uri="{0D108BD9-81ED-4DB2-BD59-A6C34878D82A}">
                    <a16:rowId xmlns:a16="http://schemas.microsoft.com/office/drawing/2014/main" val="727646248"/>
                  </a:ext>
                </a:extLst>
              </a:tr>
              <a:tr h="354363">
                <a:tc>
                  <a:txBody>
                    <a:bodyPr/>
                    <a:lstStyle/>
                    <a:p>
                      <a:r>
                        <a:rPr lang="en-IN" b="0" i="0" dirty="0">
                          <a:effectLst/>
                          <a:latin typeface="Menlo"/>
                        </a:rPr>
                        <a:t>0.20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1.121e-05</a:t>
                      </a:r>
                    </a:p>
                  </a:txBody>
                  <a:tcPr/>
                </a:tc>
                <a:tc>
                  <a:txBody>
                    <a:bodyPr/>
                    <a:lstStyle/>
                    <a:p>
                      <a:r>
                        <a:rPr lang="en-US" dirty="0"/>
                        <a:t>48.33</a:t>
                      </a:r>
                      <a:endParaRPr lang="en-IN" dirty="0"/>
                    </a:p>
                  </a:txBody>
                  <a:tcPr/>
                </a:tc>
                <a:tc>
                  <a:txBody>
                    <a:bodyPr/>
                    <a:lstStyle/>
                    <a:p>
                      <a:r>
                        <a:rPr lang="en-US" dirty="0"/>
                        <a:t>52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3.695e-06</a:t>
                      </a:r>
                    </a:p>
                  </a:txBody>
                  <a:tcPr/>
                </a:tc>
                <a:tc>
                  <a:txBody>
                    <a:bodyPr/>
                    <a:lstStyle/>
                    <a:p>
                      <a:r>
                        <a:rPr lang="en-IN" sz="1800" b="0" i="0" kern="1200" dirty="0">
                          <a:solidFill>
                            <a:schemeClr val="dk1"/>
                          </a:solidFill>
                          <a:effectLst/>
                          <a:latin typeface="+mn-lt"/>
                          <a:ea typeface="+mn-ea"/>
                          <a:cs typeface="+mn-cs"/>
                        </a:rPr>
                        <a:t>76.39%</a:t>
                      </a:r>
                    </a:p>
                  </a:txBody>
                  <a:tcPr/>
                </a:tc>
                <a:extLst>
                  <a:ext uri="{0D108BD9-81ED-4DB2-BD59-A6C34878D82A}">
                    <a16:rowId xmlns:a16="http://schemas.microsoft.com/office/drawing/2014/main" val="705167056"/>
                  </a:ext>
                </a:extLst>
              </a:tr>
              <a:tr h="354363">
                <a:tc>
                  <a:txBody>
                    <a:bodyPr/>
                    <a:lstStyle/>
                    <a:p>
                      <a:r>
                        <a:rPr lang="en-IN" b="0" i="0" dirty="0">
                          <a:effectLst/>
                          <a:latin typeface="Menlo"/>
                        </a:rPr>
                        <a:t>0.30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1.103e-05</a:t>
                      </a:r>
                    </a:p>
                  </a:txBody>
                  <a:tcPr/>
                </a:tc>
                <a:tc>
                  <a:txBody>
                    <a:bodyPr/>
                    <a:lstStyle/>
                    <a:p>
                      <a:r>
                        <a:rPr lang="en-US" dirty="0"/>
                        <a:t>47.24</a:t>
                      </a:r>
                      <a:endParaRPr lang="en-IN" dirty="0"/>
                    </a:p>
                  </a:txBody>
                  <a:tcPr/>
                </a:tc>
                <a:tc>
                  <a:txBody>
                    <a:bodyPr/>
                    <a:lstStyle/>
                    <a:p>
                      <a:r>
                        <a:rPr lang="en-US" dirty="0"/>
                        <a:t>52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4.022e-06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effectLst/>
                          <a:latin typeface="Menlo"/>
                        </a:rPr>
                        <a:t>7</a:t>
                      </a:r>
                      <a:r>
                        <a:rPr lang="en-IN" sz="1800" b="0" i="0" kern="1200" dirty="0">
                          <a:solidFill>
                            <a:schemeClr val="dk1"/>
                          </a:solidFill>
                          <a:effectLst/>
                          <a:latin typeface="+mn-lt"/>
                          <a:ea typeface="+mn-ea"/>
                          <a:cs typeface="+mn-cs"/>
                        </a:rPr>
                        <a:t>6.76%</a:t>
                      </a:r>
                    </a:p>
                  </a:txBody>
                  <a:tcPr/>
                </a:tc>
                <a:extLst>
                  <a:ext uri="{0D108BD9-81ED-4DB2-BD59-A6C34878D82A}">
                    <a16:rowId xmlns:a16="http://schemas.microsoft.com/office/drawing/2014/main" val="2113388708"/>
                  </a:ext>
                </a:extLst>
              </a:tr>
              <a:tr h="354363">
                <a:tc>
                  <a:txBody>
                    <a:bodyPr/>
                    <a:lstStyle/>
                    <a:p>
                      <a:r>
                        <a:rPr lang="en-IN" b="0" i="0" dirty="0">
                          <a:effectLst/>
                          <a:latin typeface="Menlo"/>
                        </a:rPr>
                        <a:t>0.40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1.132e-05</a:t>
                      </a:r>
                    </a:p>
                  </a:txBody>
                  <a:tcPr/>
                </a:tc>
                <a:tc>
                  <a:txBody>
                    <a:bodyPr/>
                    <a:lstStyle/>
                    <a:p>
                      <a:r>
                        <a:rPr lang="en-US" dirty="0"/>
                        <a:t>46.34</a:t>
                      </a:r>
                      <a:endParaRPr lang="en-IN" dirty="0"/>
                    </a:p>
                  </a:txBody>
                  <a:tcPr/>
                </a:tc>
                <a:tc>
                  <a:txBody>
                    <a:bodyPr/>
                    <a:lstStyle/>
                    <a:p>
                      <a:r>
                        <a:rPr lang="en-US" dirty="0"/>
                        <a:t>52</a:t>
                      </a:r>
                      <a:endParaRPr lang="en-IN" dirty="0"/>
                    </a:p>
                  </a:txBody>
                  <a:tcPr/>
                </a:tc>
                <a:tc>
                  <a:txBody>
                    <a:bodyPr/>
                    <a:lstStyle/>
                    <a:p>
                      <a:r>
                        <a:rPr lang="en-IN" sz="1800" b="0" i="0" kern="1200" dirty="0">
                          <a:solidFill>
                            <a:schemeClr val="dk1"/>
                          </a:solidFill>
                          <a:effectLst/>
                          <a:latin typeface="+mn-lt"/>
                          <a:ea typeface="+mn-ea"/>
                          <a:cs typeface="+mn-cs"/>
                        </a:rPr>
                        <a:t>4.227e-06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76.15%</a:t>
                      </a:r>
                    </a:p>
                  </a:txBody>
                  <a:tcPr/>
                </a:tc>
                <a:extLst>
                  <a:ext uri="{0D108BD9-81ED-4DB2-BD59-A6C34878D82A}">
                    <a16:rowId xmlns:a16="http://schemas.microsoft.com/office/drawing/2014/main" val="3083193065"/>
                  </a:ext>
                </a:extLst>
              </a:tr>
              <a:tr h="354363">
                <a:tc>
                  <a:txBody>
                    <a:bodyPr/>
                    <a:lstStyle/>
                    <a:p>
                      <a:r>
                        <a:rPr lang="en-IN" b="0" i="0" dirty="0">
                          <a:effectLst/>
                          <a:latin typeface="Menlo"/>
                        </a:rPr>
                        <a:t>0.50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1.183e-05</a:t>
                      </a:r>
                    </a:p>
                  </a:txBody>
                  <a:tcPr/>
                </a:tc>
                <a:tc>
                  <a:txBody>
                    <a:bodyPr/>
                    <a:lstStyle/>
                    <a:p>
                      <a:r>
                        <a:rPr lang="en-US" dirty="0"/>
                        <a:t>45.57</a:t>
                      </a:r>
                      <a:endParaRPr lang="en-IN" dirty="0"/>
                    </a:p>
                  </a:txBody>
                  <a:tcPr/>
                </a:tc>
                <a:tc>
                  <a:txBody>
                    <a:bodyPr/>
                    <a:lstStyle/>
                    <a:p>
                      <a:r>
                        <a:rPr lang="en-US" dirty="0"/>
                        <a:t>52</a:t>
                      </a:r>
                      <a:endParaRPr lang="en-IN" dirty="0"/>
                    </a:p>
                  </a:txBody>
                  <a:tcPr/>
                </a:tc>
                <a:tc>
                  <a:txBody>
                    <a:bodyPr/>
                    <a:lstStyle/>
                    <a:p>
                      <a:r>
                        <a:rPr lang="en-IN" sz="1800" b="0" i="0" kern="1200" dirty="0">
                          <a:solidFill>
                            <a:schemeClr val="dk1"/>
                          </a:solidFill>
                          <a:effectLst/>
                          <a:latin typeface="+mn-lt"/>
                          <a:ea typeface="+mn-ea"/>
                          <a:cs typeface="+mn-cs"/>
                        </a:rPr>
                        <a:t>4.373e-06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75.09%</a:t>
                      </a:r>
                    </a:p>
                  </a:txBody>
                  <a:tcPr/>
                </a:tc>
                <a:extLst>
                  <a:ext uri="{0D108BD9-81ED-4DB2-BD59-A6C34878D82A}">
                    <a16:rowId xmlns:a16="http://schemas.microsoft.com/office/drawing/2014/main" val="1292964649"/>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CF85C0-2370-4CE2-D4E1-704160398AE1}"/>
                  </a:ext>
                </a:extLst>
              </p:cNvPr>
              <p:cNvSpPr txBox="1"/>
              <p:nvPr/>
            </p:nvSpPr>
            <p:spPr>
              <a:xfrm>
                <a:off x="169682" y="599871"/>
                <a:ext cx="6926345" cy="5506123"/>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7.Measured vibration reduction in x, y, z directions:</a:t>
                </a:r>
              </a:p>
              <a:p>
                <a:r>
                  <a:rPr lang="en-IN" dirty="0"/>
                  <a:t>The governing equation:</a:t>
                </a:r>
              </a:p>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𝑚</m:t>
                          </m:r>
                        </m:e>
                        <m:sub>
                          <m:r>
                            <a:rPr lang="ar-AE">
                              <a:latin typeface="Cambria Math" panose="02040503050406030204" pitchFamily="18" charset="0"/>
                            </a:rPr>
                            <m:t>1</m:t>
                          </m:r>
                        </m:sub>
                      </m:sSub>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𝑥</m:t>
                              </m:r>
                            </m:e>
                          </m:acc>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1</m:t>
                          </m:r>
                        </m:sub>
                      </m:sSub>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𝑥</m:t>
                              </m:r>
                            </m:e>
                          </m:acc>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𝐹</m:t>
                          </m:r>
                        </m:e>
                        <m:sub>
                          <m:r>
                            <a:rPr lang="ar-AE">
                              <a:latin typeface="Cambria Math" panose="02040503050406030204" pitchFamily="18" charset="0"/>
                            </a:rPr>
                            <m:t>0</m:t>
                          </m:r>
                        </m:sub>
                      </m:sSub>
                      <m:sSup>
                        <m:sSupPr>
                          <m:ctrlPr>
                            <a:rPr lang="ar-AE" i="1">
                              <a:latin typeface="Cambria Math" panose="02040503050406030204" pitchFamily="18" charset="0"/>
                            </a:rPr>
                          </m:ctrlPr>
                        </m:sSupPr>
                        <m:e>
                          <m:r>
                            <a:rPr lang="ar-AE" i="1">
                              <a:latin typeface="Cambria Math" panose="02040503050406030204" pitchFamily="18" charset="0"/>
                            </a:rPr>
                            <m:t>𝑒</m:t>
                          </m:r>
                        </m:e>
                        <m:sup>
                          <m:r>
                            <a:rPr lang="ar-AE" i="1">
                              <a:latin typeface="Cambria Math" panose="02040503050406030204" pitchFamily="18" charset="0"/>
                            </a:rPr>
                            <m:t>𝑖</m:t>
                          </m:r>
                          <m:r>
                            <a:rPr lang="ar-AE" i="1">
                              <a:latin typeface="Cambria Math" panose="02040503050406030204" pitchFamily="18" charset="0"/>
                            </a:rPr>
                            <m:t>𝜔</m:t>
                          </m:r>
                          <m:r>
                            <a:rPr lang="ar-AE" i="1">
                              <a:latin typeface="Cambria Math" panose="02040503050406030204" pitchFamily="18" charset="0"/>
                            </a:rPr>
                            <m:t>𝑡</m:t>
                          </m:r>
                        </m:sup>
                      </m:sSup>
                    </m:oMath>
                  </m:oMathPara>
                </a14:m>
                <a:endParaRPr lang="ar-AE" dirty="0"/>
              </a:p>
              <a:p>
                <a:r>
                  <a:rPr lang="en-IN" dirty="0"/>
                  <a:t>The frequency response for harmonic input is:</a:t>
                </a:r>
              </a:p>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𝐻</m:t>
                      </m:r>
                      <m:d>
                        <m:dPr>
                          <m:ctrlPr>
                            <a:rPr lang="ar-AE" i="1">
                              <a:latin typeface="Cambria Math" panose="02040503050406030204" pitchFamily="18" charset="0"/>
                            </a:rPr>
                          </m:ctrlPr>
                        </m:dPr>
                        <m:e>
                          <m:r>
                            <a:rPr lang="ar-AE" i="1">
                              <a:latin typeface="Cambria Math" panose="02040503050406030204" pitchFamily="18" charset="0"/>
                            </a:rPr>
                            <m:t>𝜔</m:t>
                          </m:r>
                        </m:e>
                      </m:d>
                      <m:r>
                        <a:rPr lang="ar-AE">
                          <a:latin typeface="Cambria Math" panose="02040503050406030204" pitchFamily="18" charset="0"/>
                        </a:rPr>
                        <m:t>=</m:t>
                      </m:r>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num>
                        <m:den>
                          <m:sSub>
                            <m:sSubPr>
                              <m:ctrlPr>
                                <a:rPr lang="ar-AE" i="1">
                                  <a:latin typeface="Cambria Math" panose="02040503050406030204" pitchFamily="18" charset="0"/>
                                </a:rPr>
                              </m:ctrlPr>
                            </m:sSubPr>
                            <m:e>
                              <m:r>
                                <a:rPr lang="ar-AE" i="1">
                                  <a:latin typeface="Cambria Math" panose="02040503050406030204" pitchFamily="18" charset="0"/>
                                </a:rPr>
                                <m:t>𝐹</m:t>
                              </m:r>
                            </m:e>
                            <m:sub>
                              <m:r>
                                <a:rPr lang="ar-AE">
                                  <a:latin typeface="Cambria Math" panose="02040503050406030204" pitchFamily="18" charset="0"/>
                                </a:rPr>
                                <m:t>0</m:t>
                              </m:r>
                            </m:sub>
                          </m:sSub>
                        </m:den>
                      </m:f>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m:t>
                          </m:r>
                          <m:sSup>
                            <m:sSupPr>
                              <m:ctrlPr>
                                <a:rPr lang="ar-AE" i="1">
                                  <a:latin typeface="Cambria Math" panose="02040503050406030204" pitchFamily="18" charset="0"/>
                                </a:rPr>
                              </m:ctrlPr>
                            </m:sSupPr>
                            <m:e>
                              <m:r>
                                <a:rPr lang="ar-AE" i="1">
                                  <a:latin typeface="Cambria Math" panose="02040503050406030204" pitchFamily="18" charset="0"/>
                                </a:rPr>
                                <m:t>𝜔</m:t>
                              </m:r>
                            </m:e>
                            <m:sup>
                              <m:r>
                                <a:rPr lang="ar-AE">
                                  <a:latin typeface="Cambria Math" panose="02040503050406030204" pitchFamily="18" charset="0"/>
                                </a:rPr>
                                <m:t>2</m:t>
                              </m:r>
                            </m:sup>
                          </m:sSup>
                          <m:sSub>
                            <m:sSubPr>
                              <m:ctrlPr>
                                <a:rPr lang="ar-AE" i="1">
                                  <a:latin typeface="Cambria Math" panose="02040503050406030204" pitchFamily="18" charset="0"/>
                                </a:rPr>
                              </m:ctrlPr>
                            </m:sSubPr>
                            <m:e>
                              <m:r>
                                <a:rPr lang="ar-AE" i="1">
                                  <a:latin typeface="Cambria Math" panose="02040503050406030204" pitchFamily="18" charset="0"/>
                                </a:rPr>
                                <m:t>𝑚</m:t>
                              </m:r>
                            </m:e>
                            <m:sub>
                              <m:r>
                                <a:rPr lang="ar-AE">
                                  <a:latin typeface="Cambria Math" panose="02040503050406030204" pitchFamily="18" charset="0"/>
                                </a:rPr>
                                <m:t>1</m:t>
                              </m:r>
                            </m:sub>
                          </m:sSub>
                          <m:r>
                            <a:rPr lang="ar-AE">
                              <a:latin typeface="Cambria Math" panose="02040503050406030204" pitchFamily="18" charset="0"/>
                            </a:rPr>
                            <m:t>+</m:t>
                          </m:r>
                          <m:r>
                            <a:rPr lang="ar-AE" i="1">
                              <a:latin typeface="Cambria Math" panose="02040503050406030204" pitchFamily="18" charset="0"/>
                            </a:rPr>
                            <m:t>𝑖</m:t>
                          </m:r>
                          <m:r>
                            <a:rPr lang="ar-AE" i="1">
                              <a:latin typeface="Cambria Math" panose="02040503050406030204" pitchFamily="18" charset="0"/>
                            </a:rPr>
                            <m:t>𝜔</m:t>
                          </m:r>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a:latin typeface="Cambria Math" panose="02040503050406030204" pitchFamily="18" charset="0"/>
                                </a:rPr>
                                <m:t>1</m:t>
                              </m:r>
                            </m:sub>
                          </m:sSub>
                        </m:den>
                      </m:f>
                    </m:oMath>
                  </m:oMathPara>
                </a14:m>
                <a:endParaRPr lang="en-US" dirty="0"/>
              </a:p>
              <a:p>
                <a:r>
                  <a:rPr lang="en-IN" dirty="0"/>
                  <a:t>M=[m1​0​0m2​​] </a:t>
                </a:r>
              </a:p>
              <a:p>
                <a:pPr/>
                <a14:m>
                  <m:oMathPara xmlns:m="http://schemas.openxmlformats.org/officeDocument/2006/math">
                    <m:oMathParaPr>
                      <m:jc m:val="centerGroup"/>
                    </m:oMathParaPr>
                    <m:oMath xmlns:m="http://schemas.openxmlformats.org/officeDocument/2006/math">
                      <m:r>
                        <a:rPr lang="en-IN" b="1">
                          <a:latin typeface="Cambria Math" panose="02040503050406030204" pitchFamily="18" charset="0"/>
                        </a:rPr>
                        <m:t>𝐂</m:t>
                      </m:r>
                      <m:r>
                        <a:rPr lang="en-IN">
                          <a:latin typeface="Cambria Math" panose="02040503050406030204" pitchFamily="18" charset="0"/>
                        </a:rPr>
                        <m:t>=</m:t>
                      </m:r>
                      <m:d>
                        <m:dPr>
                          <m:begChr m:val="["/>
                          <m:endChr m:val="]"/>
                          <m:ctrlPr>
                            <a:rPr lang="ar-AE" i="1">
                              <a:latin typeface="Cambria Math" panose="02040503050406030204" pitchFamily="18" charset="0"/>
                            </a:rPr>
                          </m:ctrlPr>
                        </m:dPr>
                        <m:e>
                          <m:m>
                            <m:mPr>
                              <m:plcHide m:val="on"/>
                              <m:mcs>
                                <m:mc>
                                  <m:mcPr>
                                    <m:count m:val="2"/>
                                    <m:mcJc m:val="center"/>
                                  </m:mcPr>
                                </m:mc>
                              </m:mcs>
                              <m:ctrlPr>
                                <a:rPr lang="ar-AE" i="1">
                                  <a:latin typeface="Cambria Math" panose="02040503050406030204" pitchFamily="18" charset="0"/>
                                </a:rPr>
                              </m:ctrlPr>
                            </m:mPr>
                            <m:mr>
                              <m:e>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2</m:t>
                                    </m:r>
                                  </m:sub>
                                </m:sSub>
                              </m:e>
                              <m:e>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2</m:t>
                                    </m:r>
                                  </m:sub>
                                </m:sSub>
                              </m:e>
                            </m:mr>
                            <m:mr>
                              <m:e>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2</m:t>
                                    </m:r>
                                  </m:sub>
                                </m:sSub>
                              </m:e>
                              <m:e>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2</m:t>
                                    </m:r>
                                  </m:sub>
                                </m:sSub>
                              </m:e>
                            </m:mr>
                          </m:m>
                        </m:e>
                      </m:d>
                    </m:oMath>
                  </m:oMathPara>
                </a14:m>
                <a:endParaRPr lang="en-US" b="0" dirty="0"/>
              </a:p>
              <a:p>
                <a:endParaRPr lang="ar-AE" b="0" dirty="0"/>
              </a:p>
              <a:p>
                <a:pPr/>
                <a14:m>
                  <m:oMathPara xmlns:m="http://schemas.openxmlformats.org/officeDocument/2006/math">
                    <m:oMathParaPr>
                      <m:jc m:val="centerGroup"/>
                    </m:oMathParaPr>
                    <m:oMath xmlns:m="http://schemas.openxmlformats.org/officeDocument/2006/math">
                      <m:r>
                        <a:rPr lang="ar-AE" b="1">
                          <a:latin typeface="Cambria Math" panose="02040503050406030204" pitchFamily="18" charset="0"/>
                        </a:rPr>
                        <m:t>𝐊</m:t>
                      </m:r>
                      <m:r>
                        <a:rPr lang="ar-AE">
                          <a:latin typeface="Cambria Math" panose="02040503050406030204" pitchFamily="18" charset="0"/>
                        </a:rPr>
                        <m:t>=</m:t>
                      </m:r>
                      <m:d>
                        <m:dPr>
                          <m:begChr m:val="["/>
                          <m:endChr m:val="]"/>
                          <m:ctrlPr>
                            <a:rPr lang="ar-AE" i="1">
                              <a:latin typeface="Cambria Math" panose="02040503050406030204" pitchFamily="18" charset="0"/>
                            </a:rPr>
                          </m:ctrlPr>
                        </m:dPr>
                        <m:e>
                          <m:m>
                            <m:mPr>
                              <m:plcHide m:val="on"/>
                              <m:mcs>
                                <m:mc>
                                  <m:mcPr>
                                    <m:count m:val="2"/>
                                    <m:mcJc m:val="center"/>
                                  </m:mcPr>
                                </m:mc>
                              </m:mcs>
                              <m:ctrlPr>
                                <a:rPr lang="ar-AE" i="1">
                                  <a:latin typeface="Cambria Math" panose="02040503050406030204" pitchFamily="18" charset="0"/>
                                </a:rPr>
                              </m:ctrlPr>
                            </m:mPr>
                            <m:mr>
                              <m:e>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a:latin typeface="Cambria Math" panose="02040503050406030204" pitchFamily="18" charset="0"/>
                                      </a:rPr>
                                      <m:t>2</m:t>
                                    </m:r>
                                  </m:sub>
                                </m:sSub>
                              </m:e>
                              <m:e>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a:latin typeface="Cambria Math" panose="02040503050406030204" pitchFamily="18" charset="0"/>
                                      </a:rPr>
                                      <m:t>2</m:t>
                                    </m:r>
                                  </m:sub>
                                </m:sSub>
                              </m:e>
                            </m:mr>
                            <m:mr>
                              <m:e>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a:latin typeface="Cambria Math" panose="02040503050406030204" pitchFamily="18" charset="0"/>
                                      </a:rPr>
                                      <m:t>2</m:t>
                                    </m:r>
                                  </m:sub>
                                </m:sSub>
                              </m:e>
                              <m:e>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a:latin typeface="Cambria Math" panose="02040503050406030204" pitchFamily="18" charset="0"/>
                                      </a:rPr>
                                      <m:t>2</m:t>
                                    </m:r>
                                  </m:sub>
                                </m:sSub>
                              </m:e>
                            </m:mr>
                          </m:m>
                        </m:e>
                      </m:d>
                    </m:oMath>
                  </m:oMathPara>
                </a14:m>
                <a:endParaRPr lang="ar-AE" b="0" dirty="0"/>
              </a:p>
              <a:p>
                <a:r>
                  <a:rPr lang="en-IN" dirty="0"/>
                  <a:t>But your implementation uses the equivalent form:</a:t>
                </a:r>
              </a:p>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𝐶</m:t>
                      </m:r>
                      <m:r>
                        <a:rPr lang="en-IN">
                          <a:latin typeface="Cambria Math" panose="02040503050406030204" pitchFamily="18" charset="0"/>
                        </a:rPr>
                        <m:t>=</m:t>
                      </m:r>
                      <m:d>
                        <m:dPr>
                          <m:begChr m:val="["/>
                          <m:endChr m:val="]"/>
                          <m:ctrlPr>
                            <a:rPr lang="ar-AE" i="1">
                              <a:latin typeface="Cambria Math" panose="02040503050406030204" pitchFamily="18" charset="0"/>
                            </a:rPr>
                          </m:ctrlPr>
                        </m:dPr>
                        <m:e>
                          <m:m>
                            <m:mPr>
                              <m:plcHide m:val="on"/>
                              <m:mcs>
                                <m:mc>
                                  <m:mcPr>
                                    <m:count m:val="2"/>
                                    <m:mcJc m:val="center"/>
                                  </m:mcPr>
                                </m:mc>
                              </m:mcs>
                              <m:ctrlPr>
                                <a:rPr lang="ar-AE" i="1">
                                  <a:latin typeface="Cambria Math" panose="02040503050406030204" pitchFamily="18" charset="0"/>
                                </a:rPr>
                              </m:ctrlPr>
                            </m:mPr>
                            <m:mr>
                              <m:e>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1</m:t>
                                    </m:r>
                                  </m:sub>
                                </m:sSub>
                              </m:e>
                              <m:e>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2</m:t>
                                    </m:r>
                                  </m:sub>
                                </m:sSub>
                              </m:e>
                            </m:mr>
                            <m:mr>
                              <m:e>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2</m:t>
                                    </m:r>
                                  </m:sub>
                                </m:sSub>
                              </m:e>
                              <m:e>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2</m:t>
                                    </m:r>
                                  </m:sub>
                                </m:sSub>
                              </m:e>
                            </m:mr>
                          </m:m>
                        </m:e>
                      </m:d>
                    </m:oMath>
                  </m:oMathPara>
                </a14:m>
                <a:endParaRPr lang="ar-AE" dirty="0"/>
              </a:p>
              <a:p>
                <a:r>
                  <a:rPr lang="en-IN" dirty="0"/>
                  <a:t>because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𝑐</m:t>
                        </m:r>
                      </m:e>
                      <m:sub>
                        <m:r>
                          <a:rPr lang="ar-AE">
                            <a:latin typeface="Cambria Math" panose="02040503050406030204" pitchFamily="18" charset="0"/>
                          </a:rPr>
                          <m:t>1</m:t>
                        </m:r>
                      </m:sub>
                    </m:sSub>
                  </m:oMath>
                </a14:m>
                <a:r>
                  <a:rPr lang="en-IN" dirty="0"/>
                  <a:t>acts on x₁ only.</a:t>
                </a:r>
              </a:p>
              <a:p>
                <a:r>
                  <a:rPr lang="en-IN" dirty="0"/>
                  <a:t>When you solve:</a:t>
                </a:r>
              </a:p>
              <a:p>
                <a:pPr/>
                <a14:m>
                  <m:oMathPara xmlns:m="http://schemas.openxmlformats.org/officeDocument/2006/math">
                    <m:oMathParaPr>
                      <m:jc m:val="centerGroup"/>
                    </m:oMathParaPr>
                    <m:oMath xmlns:m="http://schemas.openxmlformats.org/officeDocument/2006/math">
                      <m:d>
                        <m:dPr>
                          <m:ctrlPr>
                            <a:rPr lang="ar-AE" i="1">
                              <a:latin typeface="Cambria Math" panose="02040503050406030204" pitchFamily="18" charset="0"/>
                            </a:rPr>
                          </m:ctrlPr>
                        </m:dPr>
                        <m:e>
                          <m:r>
                            <a:rPr lang="ar-AE">
                              <a:latin typeface="Cambria Math" panose="02040503050406030204" pitchFamily="18" charset="0"/>
                            </a:rPr>
                            <m:t>−</m:t>
                          </m:r>
                          <m:sSup>
                            <m:sSupPr>
                              <m:ctrlPr>
                                <a:rPr lang="ar-AE" i="1">
                                  <a:latin typeface="Cambria Math" panose="02040503050406030204" pitchFamily="18" charset="0"/>
                                </a:rPr>
                              </m:ctrlPr>
                            </m:sSupPr>
                            <m:e>
                              <m:r>
                                <a:rPr lang="ar-AE" i="1">
                                  <a:latin typeface="Cambria Math" panose="02040503050406030204" pitchFamily="18" charset="0"/>
                                </a:rPr>
                                <m:t>𝜔</m:t>
                              </m:r>
                            </m:e>
                            <m:sup>
                              <m:r>
                                <a:rPr lang="ar-AE">
                                  <a:latin typeface="Cambria Math" panose="02040503050406030204" pitchFamily="18" charset="0"/>
                                </a:rPr>
                                <m:t>2</m:t>
                              </m:r>
                            </m:sup>
                          </m:sSup>
                          <m:r>
                            <a:rPr lang="ar-AE" i="1">
                              <a:latin typeface="Cambria Math" panose="02040503050406030204" pitchFamily="18" charset="0"/>
                            </a:rPr>
                            <m:t>𝑀</m:t>
                          </m:r>
                          <m:r>
                            <a:rPr lang="ar-AE">
                              <a:latin typeface="Cambria Math" panose="02040503050406030204" pitchFamily="18" charset="0"/>
                            </a:rPr>
                            <m:t>+</m:t>
                          </m:r>
                          <m:r>
                            <a:rPr lang="ar-AE" i="1">
                              <a:latin typeface="Cambria Math" panose="02040503050406030204" pitchFamily="18" charset="0"/>
                            </a:rPr>
                            <m:t>𝑖</m:t>
                          </m:r>
                          <m:r>
                            <a:rPr lang="ar-AE" i="1">
                              <a:latin typeface="Cambria Math" panose="02040503050406030204" pitchFamily="18" charset="0"/>
                            </a:rPr>
                            <m:t>𝜔</m:t>
                          </m:r>
                          <m:r>
                            <a:rPr lang="ar-AE" i="1">
                              <a:latin typeface="Cambria Math" panose="02040503050406030204" pitchFamily="18" charset="0"/>
                            </a:rPr>
                            <m:t>𝐶</m:t>
                          </m:r>
                          <m:r>
                            <a:rPr lang="ar-AE">
                              <a:latin typeface="Cambria Math" panose="02040503050406030204" pitchFamily="18" charset="0"/>
                            </a:rPr>
                            <m:t>+</m:t>
                          </m:r>
                          <m:r>
                            <a:rPr lang="ar-AE" i="1">
                              <a:latin typeface="Cambria Math" panose="02040503050406030204" pitchFamily="18" charset="0"/>
                            </a:rPr>
                            <m:t>𝐾</m:t>
                          </m:r>
                        </m:e>
                      </m:d>
                      <m:r>
                        <a:rPr lang="ar-AE" i="1">
                          <a:latin typeface="Cambria Math" panose="02040503050406030204" pitchFamily="18" charset="0"/>
                        </a:rPr>
                        <m:t>𝑋</m:t>
                      </m:r>
                      <m:r>
                        <a:rPr lang="ar-AE">
                          <a:latin typeface="Cambria Math" panose="02040503050406030204" pitchFamily="18" charset="0"/>
                        </a:rPr>
                        <m:t>=</m:t>
                      </m:r>
                      <m:r>
                        <a:rPr lang="ar-AE" i="1">
                          <a:latin typeface="Cambria Math" panose="02040503050406030204" pitchFamily="18" charset="0"/>
                        </a:rPr>
                        <m:t>𝐹</m:t>
                      </m:r>
                    </m:oMath>
                  </m:oMathPara>
                </a14:m>
                <a:endParaRPr lang="ar-AE" dirty="0"/>
              </a:p>
              <a:p>
                <a:endParaRPr lang="ar-AE" dirty="0"/>
              </a:p>
              <a:p>
                <a:r>
                  <a:rPr lang="en-IN" dirty="0"/>
                  <a:t> </a:t>
                </a:r>
              </a:p>
            </p:txBody>
          </p:sp>
        </mc:Choice>
        <mc:Fallback xmlns="">
          <p:sp>
            <p:nvSpPr>
              <p:cNvPr id="14" name="TextBox 13">
                <a:extLst>
                  <a:ext uri="{FF2B5EF4-FFF2-40B4-BE49-F238E27FC236}">
                    <a16:creationId xmlns:a16="http://schemas.microsoft.com/office/drawing/2014/main" id="{1FCF85C0-2370-4CE2-D4E1-704160398AE1}"/>
                  </a:ext>
                </a:extLst>
              </p:cNvPr>
              <p:cNvSpPr txBox="1">
                <a:spLocks noRot="1" noChangeAspect="1" noMove="1" noResize="1" noEditPoints="1" noAdjustHandles="1" noChangeArrowheads="1" noChangeShapeType="1" noTextEdit="1"/>
              </p:cNvSpPr>
              <p:nvPr/>
            </p:nvSpPr>
            <p:spPr>
              <a:xfrm>
                <a:off x="169682" y="599871"/>
                <a:ext cx="6926345" cy="5506123"/>
              </a:xfrm>
              <a:prstGeom prst="rect">
                <a:avLst/>
              </a:prstGeom>
              <a:blipFill>
                <a:blip r:embed="rId2"/>
                <a:stretch>
                  <a:fillRect l="-792" t="-553"/>
                </a:stretch>
              </a:blipFill>
            </p:spPr>
            <p:txBody>
              <a:bodyPr/>
              <a:lstStyle/>
              <a:p>
                <a:r>
                  <a:rPr lang="en-IN">
                    <a:noFill/>
                  </a:rPr>
                  <a:t> </a:t>
                </a:r>
              </a:p>
            </p:txBody>
          </p:sp>
        </mc:Fallback>
      </mc:AlternateContent>
      <p:pic>
        <p:nvPicPr>
          <p:cNvPr id="21" name="Picture 20">
            <a:extLst>
              <a:ext uri="{FF2B5EF4-FFF2-40B4-BE49-F238E27FC236}">
                <a16:creationId xmlns:a16="http://schemas.microsoft.com/office/drawing/2014/main" id="{20BAD9C7-ABFE-68EC-BA7A-4A4BF0C01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588" y="609298"/>
            <a:ext cx="5945310" cy="2809189"/>
          </a:xfrm>
          <a:prstGeom prst="rect">
            <a:avLst/>
          </a:prstGeom>
        </p:spPr>
      </p:pic>
      <p:sp>
        <p:nvSpPr>
          <p:cNvPr id="22" name="TextBox 21">
            <a:extLst>
              <a:ext uri="{FF2B5EF4-FFF2-40B4-BE49-F238E27FC236}">
                <a16:creationId xmlns:a16="http://schemas.microsoft.com/office/drawing/2014/main" id="{99AAC87E-4B84-2106-7A5A-FD011C92B15E}"/>
              </a:ext>
            </a:extLst>
          </p:cNvPr>
          <p:cNvSpPr txBox="1"/>
          <p:nvPr/>
        </p:nvSpPr>
        <p:spPr>
          <a:xfrm>
            <a:off x="6452754" y="3409310"/>
            <a:ext cx="5269712" cy="369332"/>
          </a:xfrm>
          <a:prstGeom prst="rect">
            <a:avLst/>
          </a:prstGeom>
          <a:noFill/>
        </p:spPr>
        <p:txBody>
          <a:bodyPr wrap="none" rtlCol="0">
            <a:spAutoFit/>
          </a:bodyPr>
          <a:lstStyle/>
          <a:p>
            <a:r>
              <a:rPr lang="en-US" dirty="0"/>
              <a:t>Fig 16.FRF of simple spring mass system with absorber</a:t>
            </a:r>
            <a:endParaRPr lang="en-IN" dirty="0"/>
          </a:p>
        </p:txBody>
      </p:sp>
    </p:spTree>
    <p:extLst>
      <p:ext uri="{BB962C8B-B14F-4D97-AF65-F5344CB8AC3E}">
        <p14:creationId xmlns:p14="http://schemas.microsoft.com/office/powerpoint/2010/main" val="979681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830E6-57E0-A3E3-258D-3C0482AC6CF5}"/>
            </a:ext>
          </a:extLst>
        </p:cNvPr>
        <p:cNvGrpSpPr/>
        <p:nvPr/>
      </p:nvGrpSpPr>
      <p:grpSpPr>
        <a:xfrm>
          <a:off x="0" y="0"/>
          <a:ext cx="0" cy="0"/>
          <a:chOff x="0" y="0"/>
          <a:chExt cx="0" cy="0"/>
        </a:xfrm>
      </p:grpSpPr>
      <p:sp>
        <p:nvSpPr>
          <p:cNvPr id="9" name="Google Shape;109;p15">
            <a:extLst>
              <a:ext uri="{FF2B5EF4-FFF2-40B4-BE49-F238E27FC236}">
                <a16:creationId xmlns:a16="http://schemas.microsoft.com/office/drawing/2014/main" id="{15454BD4-4BBD-FFDB-F7B7-E72D8EAC114A}"/>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155D5F9F-4913-C39B-3B7F-3E22DE7BB47C}"/>
              </a:ext>
            </a:extLst>
          </p:cNvPr>
          <p:cNvSpPr>
            <a:spLocks noGrp="1"/>
          </p:cNvSpPr>
          <p:nvPr>
            <p:ph type="sldNum" sz="quarter" idx="12"/>
          </p:nvPr>
        </p:nvSpPr>
        <p:spPr>
          <a:xfrm>
            <a:off x="8881547" y="6385725"/>
            <a:ext cx="2743200" cy="365125"/>
          </a:xfrm>
        </p:spPr>
        <p:txBody>
          <a:bodyPr/>
          <a:lstStyle/>
          <a:p>
            <a:fld id="{3D357ACA-723F-479E-A32E-7AE7F023C3C2}" type="slidenum">
              <a:rPr lang="en-IN" smtClean="0"/>
              <a:t>25</a:t>
            </a:fld>
            <a:endParaRPr lang="en-IN"/>
          </a:p>
        </p:txBody>
      </p:sp>
      <p:sp>
        <p:nvSpPr>
          <p:cNvPr id="6" name="TextBox 5">
            <a:extLst>
              <a:ext uri="{FF2B5EF4-FFF2-40B4-BE49-F238E27FC236}">
                <a16:creationId xmlns:a16="http://schemas.microsoft.com/office/drawing/2014/main" id="{0F9DD59B-FF3E-23AC-6C99-A9F76E0555C4}"/>
              </a:ext>
            </a:extLst>
          </p:cNvPr>
          <p:cNvSpPr txBox="1"/>
          <p:nvPr/>
        </p:nvSpPr>
        <p:spPr>
          <a:xfrm>
            <a:off x="2890776" y="-125085"/>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Result</a:t>
            </a:r>
            <a:endParaRPr lang="en-IN" sz="26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66AB1905-42C0-BE0D-1892-E4F961E19CBD}"/>
              </a:ext>
            </a:extLst>
          </p:cNvPr>
          <p:cNvSpPr txBox="1"/>
          <p:nvPr/>
        </p:nvSpPr>
        <p:spPr>
          <a:xfrm>
            <a:off x="162612" y="574872"/>
            <a:ext cx="7246856"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8.Measured vibration reduction in x, y, z directions:(Experimental)</a:t>
            </a:r>
          </a:p>
          <a:p>
            <a:endParaRPr lang="en-IN" b="1" dirty="0"/>
          </a:p>
        </p:txBody>
      </p:sp>
      <p:pic>
        <p:nvPicPr>
          <p:cNvPr id="3" name="Picture 2">
            <a:extLst>
              <a:ext uri="{FF2B5EF4-FFF2-40B4-BE49-F238E27FC236}">
                <a16:creationId xmlns:a16="http://schemas.microsoft.com/office/drawing/2014/main" id="{66F1D254-AB18-D5FD-C010-D879BEDE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408" y="3391257"/>
            <a:ext cx="4760538" cy="2623750"/>
          </a:xfrm>
          <a:prstGeom prst="rect">
            <a:avLst/>
          </a:prstGeom>
        </p:spPr>
      </p:pic>
      <p:pic>
        <p:nvPicPr>
          <p:cNvPr id="7" name="Picture 6">
            <a:extLst>
              <a:ext uri="{FF2B5EF4-FFF2-40B4-BE49-F238E27FC236}">
                <a16:creationId xmlns:a16="http://schemas.microsoft.com/office/drawing/2014/main" id="{31DE547B-79BE-63D7-89BB-3DF748708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4408" y="700074"/>
            <a:ext cx="4760538" cy="2565981"/>
          </a:xfrm>
          <a:prstGeom prst="rect">
            <a:avLst/>
          </a:prstGeom>
        </p:spPr>
      </p:pic>
      <p:sp>
        <p:nvSpPr>
          <p:cNvPr id="11" name="TextBox 10">
            <a:extLst>
              <a:ext uri="{FF2B5EF4-FFF2-40B4-BE49-F238E27FC236}">
                <a16:creationId xmlns:a16="http://schemas.microsoft.com/office/drawing/2014/main" id="{188BB285-08A7-9E92-CCE4-AEAF377926F9}"/>
              </a:ext>
            </a:extLst>
          </p:cNvPr>
          <p:cNvSpPr txBox="1"/>
          <p:nvPr/>
        </p:nvSpPr>
        <p:spPr>
          <a:xfrm>
            <a:off x="185913" y="1128595"/>
            <a:ext cx="6356290" cy="4939429"/>
          </a:xfrm>
          <a:prstGeom prst="rect">
            <a:avLst/>
          </a:prstGeom>
          <a:noFill/>
        </p:spPr>
        <p:txBody>
          <a:bodyPr wrap="square" rtlCol="0">
            <a:spAutoFit/>
          </a:bodyPr>
          <a:lstStyle/>
          <a:p>
            <a:pPr>
              <a:lnSpc>
                <a:spcPts val="1286"/>
              </a:lnSpc>
            </a:pPr>
            <a:r>
              <a:rPr lang="en-IN" dirty="0">
                <a:latin typeface="Times New Roman" panose="02020603050405020304" pitchFamily="18" charset="0"/>
                <a:cs typeface="Times New Roman" panose="02020603050405020304" pitchFamily="18" charset="0"/>
              </a:rPr>
              <a:t>VIBRATION AMPLITUDE (Displacement in mm)</a:t>
            </a:r>
            <a:r>
              <a:rPr lang="en-IN" dirty="0">
                <a:latin typeface="Times New Roman" panose="02020603050405020304" pitchFamily="18" charset="0"/>
                <a:cs typeface="Times New Roman" panose="02020603050405020304" pitchFamily="18" charset="0"/>
                <a:sym typeface="Wingdings" panose="05000000000000000000" pitchFamily="2" charset="2"/>
              </a:rPr>
              <a:t>: (before-after)</a:t>
            </a:r>
            <a:endParaRPr lang="en-IN" dirty="0">
              <a:latin typeface="Times New Roman" panose="02020603050405020304" pitchFamily="18" charset="0"/>
              <a:cs typeface="Times New Roman" panose="02020603050405020304" pitchFamily="18" charset="0"/>
            </a:endParaRPr>
          </a:p>
          <a:p>
            <a:pPr>
              <a:lnSpc>
                <a:spcPts val="1286"/>
              </a:lnSpc>
            </a:pPr>
            <a:endParaRPr lang="en-IN" dirty="0">
              <a:latin typeface="Times New Roman" panose="02020603050405020304" pitchFamily="18" charset="0"/>
              <a:cs typeface="Times New Roman" panose="02020603050405020304" pitchFamily="18" charset="0"/>
            </a:endParaRPr>
          </a:p>
          <a:p>
            <a:pPr>
              <a:lnSpc>
                <a:spcPts val="1286"/>
              </a:lnSpc>
            </a:pPr>
            <a:r>
              <a:rPr lang="en-IN" dirty="0">
                <a:latin typeface="Times New Roman" panose="02020603050405020304" pitchFamily="18" charset="0"/>
                <a:cs typeface="Times New Roman" panose="02020603050405020304" pitchFamily="18" charset="0"/>
              </a:rPr>
              <a:t>RMS Amplitude:</a:t>
            </a:r>
          </a:p>
          <a:p>
            <a:pPr>
              <a:lnSpc>
                <a:spcPts val="1286"/>
              </a:lnSpc>
            </a:pP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X-axis: 74.762 → 43.161 | </a:t>
            </a:r>
            <a:r>
              <a:rPr lang="el-GR" dirty="0">
                <a:latin typeface="Times New Roman" panose="02020603050405020304" pitchFamily="18" charset="0"/>
                <a:cs typeface="Times New Roman" panose="02020603050405020304" pitchFamily="18" charset="0"/>
              </a:rPr>
              <a:t>Δ = -31.601 </a:t>
            </a:r>
            <a:r>
              <a:rPr lang="en-IN" dirty="0">
                <a:latin typeface="Times New Roman" panose="02020603050405020304" pitchFamily="18" charset="0"/>
                <a:cs typeface="Times New Roman" panose="02020603050405020304" pitchFamily="18" charset="0"/>
              </a:rPr>
              <a:t>mm</a:t>
            </a:r>
          </a:p>
          <a:p>
            <a:pPr>
              <a:lnSpc>
                <a:spcPts val="1286"/>
              </a:lnSpc>
            </a:pP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Y-axis: 15.947 → 9.648 | </a:t>
            </a:r>
            <a:r>
              <a:rPr lang="el-GR" dirty="0">
                <a:latin typeface="Times New Roman" panose="02020603050405020304" pitchFamily="18" charset="0"/>
                <a:cs typeface="Times New Roman" panose="02020603050405020304" pitchFamily="18" charset="0"/>
              </a:rPr>
              <a:t>Δ = -6.299 </a:t>
            </a:r>
            <a:r>
              <a:rPr lang="en-IN" dirty="0">
                <a:latin typeface="Times New Roman" panose="02020603050405020304" pitchFamily="18" charset="0"/>
                <a:cs typeface="Times New Roman" panose="02020603050405020304" pitchFamily="18" charset="0"/>
              </a:rPr>
              <a:t>mm</a:t>
            </a:r>
          </a:p>
          <a:p>
            <a:pPr>
              <a:lnSpc>
                <a:spcPts val="1286"/>
              </a:lnSpc>
            </a:pP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Z-axis: 32.004 → 16.533 | </a:t>
            </a:r>
            <a:r>
              <a:rPr lang="el-GR" dirty="0">
                <a:latin typeface="Times New Roman" panose="02020603050405020304" pitchFamily="18" charset="0"/>
                <a:cs typeface="Times New Roman" panose="02020603050405020304" pitchFamily="18" charset="0"/>
              </a:rPr>
              <a:t>Δ = -15.471 </a:t>
            </a:r>
            <a:r>
              <a:rPr lang="en-IN" dirty="0">
                <a:latin typeface="Times New Roman" panose="02020603050405020304" pitchFamily="18" charset="0"/>
                <a:cs typeface="Times New Roman" panose="02020603050405020304" pitchFamily="18" charset="0"/>
              </a:rPr>
              <a:t>mm</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Peak-to-Peak Amplitude:</a:t>
            </a:r>
          </a:p>
          <a:p>
            <a:pPr>
              <a:lnSpc>
                <a:spcPts val="1286"/>
              </a:lnSpc>
            </a:pP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X-axis: 254.727 → 147.057 | </a:t>
            </a:r>
            <a:r>
              <a:rPr lang="el-GR" dirty="0">
                <a:latin typeface="Times New Roman" panose="02020603050405020304" pitchFamily="18" charset="0"/>
                <a:cs typeface="Times New Roman" panose="02020603050405020304" pitchFamily="18" charset="0"/>
              </a:rPr>
              <a:t>Δ = -107.670 </a:t>
            </a:r>
            <a:r>
              <a:rPr lang="en-IN" dirty="0">
                <a:latin typeface="Times New Roman" panose="02020603050405020304" pitchFamily="18" charset="0"/>
                <a:cs typeface="Times New Roman" panose="02020603050405020304" pitchFamily="18" charset="0"/>
              </a:rPr>
              <a:t>mm(42.22%)</a:t>
            </a:r>
          </a:p>
          <a:p>
            <a:pPr>
              <a:lnSpc>
                <a:spcPts val="1286"/>
              </a:lnSpc>
            </a:pP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Y-axis: 53.823 → 32.563 | </a:t>
            </a:r>
            <a:r>
              <a:rPr lang="el-GR" dirty="0">
                <a:latin typeface="Times New Roman" panose="02020603050405020304" pitchFamily="18" charset="0"/>
                <a:cs typeface="Times New Roman" panose="02020603050405020304" pitchFamily="18" charset="0"/>
              </a:rPr>
              <a:t>Δ = -21.260 </a:t>
            </a:r>
            <a:r>
              <a:rPr lang="en-IN" dirty="0">
                <a:latin typeface="Times New Roman" panose="02020603050405020304" pitchFamily="18" charset="0"/>
                <a:cs typeface="Times New Roman" panose="02020603050405020304" pitchFamily="18" charset="0"/>
              </a:rPr>
              <a:t>mm(39.49%)</a:t>
            </a:r>
          </a:p>
          <a:p>
            <a:pPr>
              <a:lnSpc>
                <a:spcPts val="1286"/>
              </a:lnSpc>
            </a:pP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Z-axis: 96.656 → 49.932 | </a:t>
            </a:r>
            <a:r>
              <a:rPr lang="el-GR" dirty="0">
                <a:latin typeface="Times New Roman" panose="02020603050405020304" pitchFamily="18" charset="0"/>
                <a:cs typeface="Times New Roman" panose="02020603050405020304" pitchFamily="18" charset="0"/>
              </a:rPr>
              <a:t>Δ = -46.723 </a:t>
            </a:r>
            <a:r>
              <a:rPr lang="en-IN" dirty="0">
                <a:latin typeface="Times New Roman" panose="02020603050405020304" pitchFamily="18" charset="0"/>
                <a:cs typeface="Times New Roman" panose="02020603050405020304" pitchFamily="18" charset="0"/>
              </a:rPr>
              <a:t>mm(48.34%)</a:t>
            </a:r>
          </a:p>
          <a:p>
            <a:pPr>
              <a:lnSpc>
                <a:spcPts val="1286"/>
              </a:lnSpc>
            </a:pPr>
            <a:endParaRPr lang="en-IN" dirty="0">
              <a:latin typeface="Times New Roman" panose="02020603050405020304" pitchFamily="18" charset="0"/>
              <a:cs typeface="Times New Roman" panose="02020603050405020304" pitchFamily="18" charset="0"/>
            </a:endParaRPr>
          </a:p>
          <a:p>
            <a:pPr>
              <a:lnSpc>
                <a:spcPts val="1286"/>
              </a:lnSpc>
            </a:pPr>
            <a:endParaRPr lang="en-IN" dirty="0">
              <a:latin typeface="Times New Roman" panose="02020603050405020304" pitchFamily="18" charset="0"/>
              <a:cs typeface="Times New Roman" panose="02020603050405020304" pitchFamily="18" charset="0"/>
            </a:endParaRPr>
          </a:p>
          <a:p>
            <a:pPr>
              <a:lnSpc>
                <a:spcPts val="1286"/>
              </a:lnSpc>
            </a:pPr>
            <a:r>
              <a:rPr lang="en-IN" dirty="0">
                <a:latin typeface="Times New Roman" panose="02020603050405020304" pitchFamily="18" charset="0"/>
                <a:cs typeface="Times New Roman" panose="02020603050405020304" pitchFamily="18" charset="0"/>
              </a:rPr>
              <a:t>Frequency weighted rms acceleration reduction (ISO 5349)</a:t>
            </a:r>
            <a:r>
              <a:rPr lang="en-IN" dirty="0">
                <a:latin typeface="Times New Roman" panose="02020603050405020304" pitchFamily="18" charset="0"/>
                <a:cs typeface="Times New Roman" panose="02020603050405020304" pitchFamily="18" charset="0"/>
                <a:sym typeface="Wingdings" panose="05000000000000000000" pitchFamily="2" charset="2"/>
              </a:rPr>
              <a:t>: </a:t>
            </a:r>
          </a:p>
          <a:p>
            <a:pPr>
              <a:lnSpc>
                <a:spcPts val="1286"/>
              </a:lnSpc>
            </a:pPr>
            <a:endParaRPr lang="en-IN" dirty="0">
              <a:latin typeface="Times New Roman" panose="02020603050405020304" pitchFamily="18" charset="0"/>
              <a:cs typeface="Times New Roman" panose="02020603050405020304" pitchFamily="18" charset="0"/>
              <a:sym typeface="Wingdings" panose="05000000000000000000" pitchFamily="2" charset="2"/>
            </a:endParaRPr>
          </a:p>
          <a:p>
            <a:pPr>
              <a:lnSpc>
                <a:spcPts val="1286"/>
              </a:lnSpc>
            </a:pPr>
            <a:r>
              <a:rPr lang="en-IN" dirty="0">
                <a:latin typeface="Times New Roman" panose="02020603050405020304" pitchFamily="18" charset="0"/>
                <a:cs typeface="Times New Roman" panose="02020603050405020304" pitchFamily="18" charset="0"/>
                <a:sym typeface="Wingdings" panose="05000000000000000000" pitchFamily="2" charset="2"/>
              </a:rPr>
              <a:t>(in g=9.81ms</a:t>
            </a:r>
            <a:r>
              <a:rPr lang="en-IN" sz="1600" dirty="0">
                <a:latin typeface="Times New Roman" panose="02020603050405020304" pitchFamily="18" charset="0"/>
                <a:cs typeface="Times New Roman" panose="02020603050405020304" pitchFamily="18" charset="0"/>
                <a:sym typeface="Wingdings" panose="05000000000000000000" pitchFamily="2" charset="2"/>
              </a:rPr>
              <a:t>-2)</a:t>
            </a:r>
            <a:endParaRPr lang="en-IN" dirty="0">
              <a:latin typeface="Times New Roman" panose="02020603050405020304" pitchFamily="18" charset="0"/>
              <a:cs typeface="Times New Roman" panose="02020603050405020304" pitchFamily="18" charset="0"/>
            </a:endParaRPr>
          </a:p>
          <a:p>
            <a:pPr>
              <a:lnSpc>
                <a:spcPts val="1286"/>
              </a:lnSpc>
            </a:pP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X-axis (</a:t>
            </a:r>
            <a:r>
              <a:rPr lang="en-IN" dirty="0" err="1">
                <a:latin typeface="Times New Roman" panose="02020603050405020304" pitchFamily="18" charset="0"/>
                <a:cs typeface="Times New Roman" panose="02020603050405020304" pitchFamily="18" charset="0"/>
              </a:rPr>
              <a:t>Wd</a:t>
            </a:r>
            <a:r>
              <a:rPr lang="en-IN" dirty="0">
                <a:latin typeface="Times New Roman" panose="02020603050405020304" pitchFamily="18" charset="0"/>
                <a:cs typeface="Times New Roman" panose="02020603050405020304" pitchFamily="18" charset="0"/>
              </a:rPr>
              <a:t>): 48.343 → 27.909 | </a:t>
            </a:r>
            <a:r>
              <a:rPr lang="el-GR" dirty="0">
                <a:latin typeface="Times New Roman" panose="02020603050405020304" pitchFamily="18" charset="0"/>
                <a:cs typeface="Times New Roman" panose="02020603050405020304" pitchFamily="18" charset="0"/>
              </a:rPr>
              <a:t>Δ = -20.4</a:t>
            </a:r>
            <a:r>
              <a:rPr lang="en-US" dirty="0">
                <a:latin typeface="Times New Roman" panose="02020603050405020304" pitchFamily="18" charset="0"/>
                <a:cs typeface="Times New Roman" panose="02020603050405020304" pitchFamily="18" charset="0"/>
              </a:rPr>
              <a:t> g</a:t>
            </a:r>
          </a:p>
          <a:p>
            <a:pPr>
              <a:lnSpc>
                <a:spcPts val="1286"/>
              </a:lnSpc>
            </a:pPr>
            <a:br>
              <a:rPr lang="el-GR"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Y-axis (</a:t>
            </a:r>
            <a:r>
              <a:rPr lang="en-IN" dirty="0" err="1">
                <a:latin typeface="Times New Roman" panose="02020603050405020304" pitchFamily="18" charset="0"/>
                <a:cs typeface="Times New Roman" panose="02020603050405020304" pitchFamily="18" charset="0"/>
              </a:rPr>
              <a:t>Wd</a:t>
            </a:r>
            <a:r>
              <a:rPr lang="en-IN" dirty="0">
                <a:latin typeface="Times New Roman" panose="02020603050405020304" pitchFamily="18" charset="0"/>
                <a:cs typeface="Times New Roman" panose="02020603050405020304" pitchFamily="18" charset="0"/>
              </a:rPr>
              <a:t>): 16.371 → 9.904 | </a:t>
            </a:r>
            <a:r>
              <a:rPr lang="el-GR" dirty="0">
                <a:latin typeface="Times New Roman" panose="02020603050405020304" pitchFamily="18" charset="0"/>
                <a:cs typeface="Times New Roman" panose="02020603050405020304" pitchFamily="18" charset="0"/>
              </a:rPr>
              <a:t>Δ = -6.467</a:t>
            </a:r>
            <a:r>
              <a:rPr lang="en-US" dirty="0">
                <a:latin typeface="Times New Roman" panose="02020603050405020304" pitchFamily="18" charset="0"/>
                <a:cs typeface="Times New Roman" panose="02020603050405020304" pitchFamily="18" charset="0"/>
              </a:rPr>
              <a:t> g</a:t>
            </a:r>
          </a:p>
          <a:p>
            <a:pPr>
              <a:lnSpc>
                <a:spcPts val="1286"/>
              </a:lnSpc>
            </a:pPr>
            <a:br>
              <a:rPr lang="el-GR"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Z-axis (</a:t>
            </a:r>
            <a:r>
              <a:rPr lang="en-IN" dirty="0" err="1">
                <a:latin typeface="Times New Roman" panose="02020603050405020304" pitchFamily="18" charset="0"/>
                <a:cs typeface="Times New Roman" panose="02020603050405020304" pitchFamily="18" charset="0"/>
              </a:rPr>
              <a:t>Wk</a:t>
            </a:r>
            <a:r>
              <a:rPr lang="en-IN" dirty="0">
                <a:latin typeface="Times New Roman" panose="02020603050405020304" pitchFamily="18" charset="0"/>
                <a:cs typeface="Times New Roman" panose="02020603050405020304" pitchFamily="18" charset="0"/>
              </a:rPr>
              <a:t>): 40.769 → 21.061 | </a:t>
            </a:r>
            <a:r>
              <a:rPr lang="el-GR" dirty="0">
                <a:latin typeface="Times New Roman" panose="02020603050405020304" pitchFamily="18" charset="0"/>
                <a:cs typeface="Times New Roman" panose="02020603050405020304" pitchFamily="18" charset="0"/>
              </a:rPr>
              <a:t>Δ = -19.708</a:t>
            </a:r>
            <a:r>
              <a:rPr lang="en-US" dirty="0">
                <a:latin typeface="Times New Roman" panose="02020603050405020304" pitchFamily="18" charset="0"/>
                <a:cs typeface="Times New Roman" panose="02020603050405020304" pitchFamily="18" charset="0"/>
              </a:rPr>
              <a:t> g</a:t>
            </a:r>
            <a:endParaRPr lang="el-GR" dirty="0">
              <a:latin typeface="Times New Roman" panose="02020603050405020304" pitchFamily="18" charset="0"/>
              <a:cs typeface="Times New Roman" panose="02020603050405020304" pitchFamily="18" charset="0"/>
            </a:endParaRPr>
          </a:p>
          <a:p>
            <a:pPr>
              <a:lnSpc>
                <a:spcPts val="1286"/>
              </a:lnSpc>
            </a:pP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5EBCBC0-F0EC-CE29-AB3B-E797B14D5A2F}"/>
              </a:ext>
            </a:extLst>
          </p:cNvPr>
          <p:cNvSpPr txBox="1"/>
          <p:nvPr/>
        </p:nvSpPr>
        <p:spPr>
          <a:xfrm>
            <a:off x="7014408" y="6045913"/>
            <a:ext cx="5427518" cy="646331"/>
          </a:xfrm>
          <a:prstGeom prst="rect">
            <a:avLst/>
          </a:prstGeom>
          <a:noFill/>
        </p:spPr>
        <p:txBody>
          <a:bodyPr wrap="square" rtlCol="0">
            <a:spAutoFit/>
          </a:bodyPr>
          <a:lstStyle/>
          <a:p>
            <a:r>
              <a:rPr lang="en-US" dirty="0"/>
              <a:t>Fig 17. Before (a)and after(b) Time and frequency spectrum of the grass trimmer system</a:t>
            </a:r>
            <a:endParaRPr lang="en-IN" dirty="0"/>
          </a:p>
        </p:txBody>
      </p:sp>
      <p:sp>
        <p:nvSpPr>
          <p:cNvPr id="16" name="TextBox 15">
            <a:extLst>
              <a:ext uri="{FF2B5EF4-FFF2-40B4-BE49-F238E27FC236}">
                <a16:creationId xmlns:a16="http://schemas.microsoft.com/office/drawing/2014/main" id="{3371FA9E-C19A-2AB1-7705-47EF9477D5A1}"/>
              </a:ext>
            </a:extLst>
          </p:cNvPr>
          <p:cNvSpPr txBox="1"/>
          <p:nvPr/>
        </p:nvSpPr>
        <p:spPr>
          <a:xfrm>
            <a:off x="6605093" y="1798398"/>
            <a:ext cx="436338" cy="369332"/>
          </a:xfrm>
          <a:prstGeom prst="rect">
            <a:avLst/>
          </a:prstGeom>
          <a:noFill/>
        </p:spPr>
        <p:txBody>
          <a:bodyPr wrap="none" rtlCol="0">
            <a:spAutoFit/>
          </a:bodyPr>
          <a:lstStyle/>
          <a:p>
            <a:r>
              <a:rPr lang="en-US" dirty="0"/>
              <a:t>(a)</a:t>
            </a:r>
            <a:endParaRPr lang="en-IN" dirty="0"/>
          </a:p>
        </p:txBody>
      </p:sp>
      <p:sp>
        <p:nvSpPr>
          <p:cNvPr id="17" name="TextBox 16">
            <a:extLst>
              <a:ext uri="{FF2B5EF4-FFF2-40B4-BE49-F238E27FC236}">
                <a16:creationId xmlns:a16="http://schemas.microsoft.com/office/drawing/2014/main" id="{F6CA4977-A6A0-03C7-E6F4-C707C4920776}"/>
              </a:ext>
            </a:extLst>
          </p:cNvPr>
          <p:cNvSpPr txBox="1"/>
          <p:nvPr/>
        </p:nvSpPr>
        <p:spPr>
          <a:xfrm>
            <a:off x="6599483" y="4505605"/>
            <a:ext cx="447558" cy="369332"/>
          </a:xfrm>
          <a:prstGeom prst="rect">
            <a:avLst/>
          </a:prstGeom>
          <a:noFill/>
        </p:spPr>
        <p:txBody>
          <a:bodyPr wrap="none" rtlCol="0">
            <a:spAutoFit/>
          </a:bodyPr>
          <a:lstStyle/>
          <a:p>
            <a:r>
              <a:rPr lang="en-US" dirty="0"/>
              <a:t>(b)</a:t>
            </a:r>
            <a:endParaRPr lang="en-IN" dirty="0"/>
          </a:p>
        </p:txBody>
      </p:sp>
    </p:spTree>
    <p:extLst>
      <p:ext uri="{BB962C8B-B14F-4D97-AF65-F5344CB8AC3E}">
        <p14:creationId xmlns:p14="http://schemas.microsoft.com/office/powerpoint/2010/main" val="2956550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E5BEB-24B2-EFF6-5FCD-7CECB21645E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71514-1BA4-19D1-3C6A-438B849A5CD9}"/>
              </a:ext>
            </a:extLst>
          </p:cNvPr>
          <p:cNvSpPr>
            <a:spLocks noGrp="1"/>
          </p:cNvSpPr>
          <p:nvPr>
            <p:ph idx="4294967295"/>
          </p:nvPr>
        </p:nvSpPr>
        <p:spPr>
          <a:xfrm>
            <a:off x="61414" y="578853"/>
            <a:ext cx="12089773" cy="6076471"/>
          </a:xfrm>
        </p:spPr>
        <p:txBody>
          <a:bodyPr>
            <a:noAutofit/>
          </a:bodyPr>
          <a:lstStyle/>
          <a:p>
            <a:endParaRPr lang="en-US" sz="1800" b="1" dirty="0"/>
          </a:p>
          <a:p>
            <a:r>
              <a:rPr lang="en-US" sz="1800" dirty="0"/>
              <a:t>The study successfully designed and tested a </a:t>
            </a:r>
            <a:r>
              <a:rPr lang="en-US" sz="1800" b="1" dirty="0"/>
              <a:t>tunable multi-axial vibration absorber</a:t>
            </a:r>
            <a:r>
              <a:rPr lang="en-US" sz="1800" dirty="0"/>
              <a:t> for petrol grass trimmers.</a:t>
            </a:r>
          </a:p>
          <a:p>
            <a:r>
              <a:rPr lang="en-US" sz="1800" dirty="0"/>
              <a:t>Experimental modal analysis confirmed that the absorber’s natural frequencies lie between </a:t>
            </a:r>
            <a:r>
              <a:rPr lang="en-US" sz="1800" b="1" dirty="0"/>
              <a:t>40-80Hz</a:t>
            </a:r>
            <a:r>
              <a:rPr lang="en-US" sz="1800" dirty="0"/>
              <a:t>, allowing effective tuning to the trimmer’s operating frequency of </a:t>
            </a:r>
            <a:r>
              <a:rPr lang="en-US" sz="1800" b="1" dirty="0"/>
              <a:t>52 Hz.</a:t>
            </a:r>
          </a:p>
          <a:p>
            <a:r>
              <a:rPr lang="en-US" sz="1800" dirty="0"/>
              <a:t>Installing the absorber near the handle significantly reduced vibration amplitude in </a:t>
            </a:r>
            <a:r>
              <a:rPr lang="en-US" sz="1800" b="1" dirty="0"/>
              <a:t>x, z, and even y-directions</a:t>
            </a:r>
            <a:r>
              <a:rPr lang="en-US" sz="1800" dirty="0"/>
              <a:t> during both lab (no-load) and field (grass-cutting) conditions.</a:t>
            </a:r>
          </a:p>
          <a:p>
            <a:r>
              <a:rPr lang="en-US" sz="1800" dirty="0"/>
              <a:t>The multi-axial absorber outperformed the single-axis absorber by a large margin:</a:t>
            </a:r>
          </a:p>
          <a:p>
            <a:pPr marL="0" indent="0" algn="ctr">
              <a:buNone/>
            </a:pPr>
            <a:r>
              <a:rPr lang="en-US" sz="1800" b="1" dirty="0"/>
              <a:t>42.00% reduction</a:t>
            </a:r>
            <a:r>
              <a:rPr lang="en-US" sz="1800" dirty="0"/>
              <a:t> (x-axis),</a:t>
            </a:r>
          </a:p>
          <a:p>
            <a:pPr marL="0" indent="0" algn="ctr">
              <a:buNone/>
            </a:pPr>
            <a:r>
              <a:rPr lang="en-US" sz="1800" b="1" dirty="0"/>
              <a:t>39.49% reduction</a:t>
            </a:r>
            <a:r>
              <a:rPr lang="en-US" sz="1800" dirty="0"/>
              <a:t>(y-axis),</a:t>
            </a:r>
          </a:p>
          <a:p>
            <a:pPr marL="0" indent="0" algn="ctr">
              <a:buNone/>
            </a:pPr>
            <a:r>
              <a:rPr lang="en-US" sz="1800" b="1" dirty="0"/>
              <a:t>48.34% reduction</a:t>
            </a:r>
            <a:r>
              <a:rPr lang="en-US" sz="1800" dirty="0"/>
              <a:t>(z-axis)</a:t>
            </a:r>
          </a:p>
          <a:p>
            <a:r>
              <a:rPr lang="en-US" sz="1800" dirty="0"/>
              <a:t>Overall, the research demonstrates that a simple, low-cost, and tunable multi-directional absorber can drastically reduce harmful handle vibration and improve operator safety.</a:t>
            </a:r>
          </a:p>
          <a:p>
            <a:pPr marL="0" indent="0">
              <a:buNone/>
            </a:pPr>
            <a:endParaRPr lang="en-IN" sz="1800" dirty="0"/>
          </a:p>
        </p:txBody>
      </p:sp>
      <p:sp>
        <p:nvSpPr>
          <p:cNvPr id="9" name="Google Shape;109;p15">
            <a:extLst>
              <a:ext uri="{FF2B5EF4-FFF2-40B4-BE49-F238E27FC236}">
                <a16:creationId xmlns:a16="http://schemas.microsoft.com/office/drawing/2014/main" id="{6EF1DE1F-C49E-B6F9-7AD2-31248A4C8F3D}"/>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F4EECB35-87ED-BC78-9399-1F76C2537C85}"/>
              </a:ext>
            </a:extLst>
          </p:cNvPr>
          <p:cNvSpPr>
            <a:spLocks noGrp="1"/>
          </p:cNvSpPr>
          <p:nvPr>
            <p:ph type="sldNum" sz="quarter" idx="12"/>
          </p:nvPr>
        </p:nvSpPr>
        <p:spPr/>
        <p:txBody>
          <a:bodyPr/>
          <a:lstStyle/>
          <a:p>
            <a:fld id="{3D357ACA-723F-479E-A32E-7AE7F023C3C2}" type="slidenum">
              <a:rPr lang="en-IN" smtClean="0"/>
              <a:t>26</a:t>
            </a:fld>
            <a:endParaRPr lang="en-IN"/>
          </a:p>
        </p:txBody>
      </p:sp>
      <p:sp>
        <p:nvSpPr>
          <p:cNvPr id="6" name="TextBox 5">
            <a:extLst>
              <a:ext uri="{FF2B5EF4-FFF2-40B4-BE49-F238E27FC236}">
                <a16:creationId xmlns:a16="http://schemas.microsoft.com/office/drawing/2014/main" id="{24B5BA66-E107-E8CE-01CB-B2FA2A5EA49E}"/>
              </a:ext>
            </a:extLst>
          </p:cNvPr>
          <p:cNvSpPr txBox="1"/>
          <p:nvPr/>
        </p:nvSpPr>
        <p:spPr>
          <a:xfrm>
            <a:off x="2890776" y="-125085"/>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Conclusion</a:t>
            </a:r>
            <a:endParaRPr lang="en-IN"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0550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99F1F-A97A-57DC-F940-C1D4B2FFCA4E}"/>
            </a:ext>
          </a:extLst>
        </p:cNvPr>
        <p:cNvGrpSpPr/>
        <p:nvPr/>
      </p:nvGrpSpPr>
      <p:grpSpPr>
        <a:xfrm>
          <a:off x="0" y="0"/>
          <a:ext cx="0" cy="0"/>
          <a:chOff x="0" y="0"/>
          <a:chExt cx="0" cy="0"/>
        </a:xfrm>
      </p:grpSpPr>
      <p:sp>
        <p:nvSpPr>
          <p:cNvPr id="9" name="Google Shape;109;p15">
            <a:extLst>
              <a:ext uri="{FF2B5EF4-FFF2-40B4-BE49-F238E27FC236}">
                <a16:creationId xmlns:a16="http://schemas.microsoft.com/office/drawing/2014/main" id="{2BA70C7B-7110-378F-AB27-187940900158}"/>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6663FE4C-FEED-A420-758A-28C528A26B63}"/>
              </a:ext>
            </a:extLst>
          </p:cNvPr>
          <p:cNvSpPr>
            <a:spLocks noGrp="1"/>
          </p:cNvSpPr>
          <p:nvPr>
            <p:ph type="sldNum" sz="quarter" idx="12"/>
          </p:nvPr>
        </p:nvSpPr>
        <p:spPr/>
        <p:txBody>
          <a:bodyPr/>
          <a:lstStyle/>
          <a:p>
            <a:fld id="{3D357ACA-723F-479E-A32E-7AE7F023C3C2}" type="slidenum">
              <a:rPr lang="en-IN" smtClean="0"/>
              <a:t>27</a:t>
            </a:fld>
            <a:endParaRPr lang="en-IN"/>
          </a:p>
        </p:txBody>
      </p:sp>
      <p:sp>
        <p:nvSpPr>
          <p:cNvPr id="6" name="TextBox 5">
            <a:extLst>
              <a:ext uri="{FF2B5EF4-FFF2-40B4-BE49-F238E27FC236}">
                <a16:creationId xmlns:a16="http://schemas.microsoft.com/office/drawing/2014/main" id="{E047F000-8D93-2075-0620-499C16AD68C8}"/>
              </a:ext>
            </a:extLst>
          </p:cNvPr>
          <p:cNvSpPr txBox="1"/>
          <p:nvPr/>
        </p:nvSpPr>
        <p:spPr>
          <a:xfrm>
            <a:off x="2890776" y="-125085"/>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Future works</a:t>
            </a:r>
            <a:endParaRPr lang="en-IN" sz="2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9F20D4E-AD63-7841-7B80-9761C2FF9864}"/>
              </a:ext>
            </a:extLst>
          </p:cNvPr>
          <p:cNvSpPr>
            <a:spLocks noChangeArrowheads="1"/>
          </p:cNvSpPr>
          <p:nvPr/>
        </p:nvSpPr>
        <p:spPr bwMode="auto">
          <a:xfrm>
            <a:off x="164781" y="851871"/>
            <a:ext cx="1144275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Optimising</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absorber mass and stiffness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Increasing the absorber mass further may provide even lower vibration levels, but needs balancing with total tool weight .</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Developing lightweight materials for absorber rods and housing</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current design uses steel rods and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aluminium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housing. Future designs can use composites or advanced alloys to reduce weight while maintaining stiffness.</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Modelling full 3-axis coupling effects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analytical model does not include bending–axial coupling, while experiments show vibration reduction in y-direction . Analytical models can be improved for more accuracy.</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Testing under varying engine speeds and different grass loads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Absorber tuning is based on a single operating speed . Real machines operate across a range of speeds, so adaptive/tunable mechanisms can be explored.</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with commercial trimmer designs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research can explore OEM integration, ergonomics, durability in field conditions, and mass production feasibility.</a:t>
            </a:r>
          </a:p>
        </p:txBody>
      </p:sp>
    </p:spTree>
    <p:extLst>
      <p:ext uri="{BB962C8B-B14F-4D97-AF65-F5344CB8AC3E}">
        <p14:creationId xmlns:p14="http://schemas.microsoft.com/office/powerpoint/2010/main" val="2280083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B9C43-5BB8-BD4F-F09E-C8E2B95B9E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70C87F-D2C8-6B3E-D259-A9ED364D0A87}"/>
              </a:ext>
            </a:extLst>
          </p:cNvPr>
          <p:cNvSpPr>
            <a:spLocks noGrp="1"/>
          </p:cNvSpPr>
          <p:nvPr>
            <p:ph idx="4294967295"/>
          </p:nvPr>
        </p:nvSpPr>
        <p:spPr>
          <a:xfrm>
            <a:off x="61414" y="578853"/>
            <a:ext cx="12089773" cy="6076471"/>
          </a:xfrm>
        </p:spPr>
        <p:txBody>
          <a:bodyPr>
            <a:noAutofit/>
          </a:bodyPr>
          <a:lstStyle/>
          <a:p>
            <a:endParaRPr lang="en-US" sz="1800" b="1" dirty="0"/>
          </a:p>
          <a:p>
            <a:pPr marL="342900" indent="-342900">
              <a:buAutoNum type="arabicPeriod"/>
            </a:pPr>
            <a:r>
              <a:rPr lang="en-IN" sz="1800" dirty="0"/>
              <a:t>Cha PD. Imposing nodes at arbitrary locations for general elastic structures during harmonic excitations. J Sound Vib 2004; 272: 853–868. </a:t>
            </a:r>
          </a:p>
          <a:p>
            <a:pPr marL="342900" indent="-342900">
              <a:buAutoNum type="arabicPeriod"/>
            </a:pPr>
            <a:r>
              <a:rPr lang="en-IN" sz="1800" dirty="0"/>
              <a:t>Cha PD and Rinker JM. Enforcing nodes to suppress vibration along a harmonically forced damped Euler-Bernoulli beam. ASME J Vib </a:t>
            </a:r>
            <a:r>
              <a:rPr lang="en-IN" sz="1800" dirty="0" err="1"/>
              <a:t>Acoust</a:t>
            </a:r>
            <a:r>
              <a:rPr lang="en-IN" sz="1800" dirty="0"/>
              <a:t> 2012; 134(5): 051010. </a:t>
            </a:r>
          </a:p>
          <a:p>
            <a:pPr marL="342900" indent="-342900">
              <a:buAutoNum type="arabicPeriod"/>
            </a:pPr>
            <a:r>
              <a:rPr lang="en-IN" sz="1800" dirty="0"/>
              <a:t>Cha PD and </a:t>
            </a:r>
            <a:r>
              <a:rPr lang="en-IN" sz="1800" dirty="0" err="1"/>
              <a:t>Buyco</a:t>
            </a:r>
            <a:r>
              <a:rPr lang="en-IN" sz="1800" dirty="0"/>
              <a:t> K. An efficient method for tuning oscillator parameters in order to impose nodes on a linear structure excited by multiple harmonics. ASME J Vib </a:t>
            </a:r>
            <a:r>
              <a:rPr lang="en-IN" sz="1800" dirty="0" err="1"/>
              <a:t>Acoust</a:t>
            </a:r>
            <a:r>
              <a:rPr lang="en-IN" sz="1800" dirty="0"/>
              <a:t> 2015; 137(3): 031018. </a:t>
            </a:r>
          </a:p>
          <a:p>
            <a:pPr marL="342900" indent="-342900">
              <a:buAutoNum type="arabicPeriod"/>
            </a:pPr>
            <a:r>
              <a:rPr lang="en-IN" sz="1800" dirty="0"/>
              <a:t>Patil SS and </a:t>
            </a:r>
            <a:r>
              <a:rPr lang="en-IN" sz="1800" dirty="0" err="1"/>
              <a:t>Awasare</a:t>
            </a:r>
            <a:r>
              <a:rPr lang="en-IN" sz="1800" dirty="0"/>
              <a:t> PJ. Vibration reduction at desired locations on a beam by creating nodes using </a:t>
            </a:r>
            <a:r>
              <a:rPr lang="en-IN" sz="1800" dirty="0" err="1"/>
              <a:t>tunable</a:t>
            </a:r>
            <a:r>
              <a:rPr lang="en-IN" sz="1800" dirty="0"/>
              <a:t> vibration neutralizers. J Vib Control 2016; 22(1): 205–223. </a:t>
            </a:r>
          </a:p>
          <a:p>
            <a:pPr marL="342900" indent="-342900">
              <a:buAutoNum type="arabicPeriod"/>
            </a:pPr>
            <a:r>
              <a:rPr lang="en-IN" sz="1800" dirty="0"/>
              <a:t>Hao KY, Mei LX and </a:t>
            </a:r>
            <a:r>
              <a:rPr lang="en-IN" sz="1800" dirty="0" err="1"/>
              <a:t>Ripin</a:t>
            </a:r>
            <a:r>
              <a:rPr lang="en-IN" sz="1800" dirty="0"/>
              <a:t> ZM. Tuned vibration absorber for suppression of hand-arm vibration in electric grass trimmer. Int J Ind </a:t>
            </a:r>
            <a:r>
              <a:rPr lang="en-IN" sz="1800" dirty="0" err="1"/>
              <a:t>Ergonom</a:t>
            </a:r>
            <a:r>
              <a:rPr lang="en-IN" sz="1800" dirty="0"/>
              <a:t> 2011; 41: 494–508.</a:t>
            </a:r>
          </a:p>
          <a:p>
            <a:pPr marL="342900" indent="-342900">
              <a:buAutoNum type="arabicPeriod"/>
            </a:pPr>
            <a:r>
              <a:rPr lang="en-IN" sz="1800" dirty="0"/>
              <a:t>Nor AA, Mohad IG, Musli NY, et al. Hand-arm vibration disorder among grass-cutter workers in Malaysia. Int J </a:t>
            </a:r>
            <a:r>
              <a:rPr lang="en-IN" sz="1800" dirty="0" err="1"/>
              <a:t>Occup</a:t>
            </a:r>
            <a:r>
              <a:rPr lang="en-IN" sz="1800" dirty="0"/>
              <a:t> Saf Ergon 2016; 22(3): 433–438. </a:t>
            </a:r>
          </a:p>
          <a:p>
            <a:pPr marL="342900" indent="-342900">
              <a:buAutoNum type="arabicPeriod"/>
            </a:pPr>
            <a:r>
              <a:rPr lang="en-IN" sz="1800" dirty="0"/>
              <a:t>Mohamad HA, Nor AA and Musli NY. Prediction on hand arm vibration exposure cause-effect among grass-cutting workers in Malaysia. Int J Eng Tech 2018; 7: 48–54.</a:t>
            </a:r>
          </a:p>
          <a:p>
            <a:endParaRPr lang="en-IN" sz="1800" dirty="0"/>
          </a:p>
        </p:txBody>
      </p:sp>
      <p:sp>
        <p:nvSpPr>
          <p:cNvPr id="9" name="Google Shape;109;p15">
            <a:extLst>
              <a:ext uri="{FF2B5EF4-FFF2-40B4-BE49-F238E27FC236}">
                <a16:creationId xmlns:a16="http://schemas.microsoft.com/office/drawing/2014/main" id="{84709965-96F8-3A01-F5C0-519E31D62B10}"/>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1BC08D67-44F8-F009-DCB4-A558DF677414}"/>
              </a:ext>
            </a:extLst>
          </p:cNvPr>
          <p:cNvSpPr>
            <a:spLocks noGrp="1"/>
          </p:cNvSpPr>
          <p:nvPr>
            <p:ph type="sldNum" sz="quarter" idx="12"/>
          </p:nvPr>
        </p:nvSpPr>
        <p:spPr/>
        <p:txBody>
          <a:bodyPr/>
          <a:lstStyle/>
          <a:p>
            <a:fld id="{3D357ACA-723F-479E-A32E-7AE7F023C3C2}" type="slidenum">
              <a:rPr lang="en-IN" smtClean="0"/>
              <a:t>28</a:t>
            </a:fld>
            <a:endParaRPr lang="en-IN"/>
          </a:p>
        </p:txBody>
      </p:sp>
      <p:sp>
        <p:nvSpPr>
          <p:cNvPr id="6" name="TextBox 5">
            <a:extLst>
              <a:ext uri="{FF2B5EF4-FFF2-40B4-BE49-F238E27FC236}">
                <a16:creationId xmlns:a16="http://schemas.microsoft.com/office/drawing/2014/main" id="{770A00FA-F517-8DBB-1ADE-9055348E7CC4}"/>
              </a:ext>
            </a:extLst>
          </p:cNvPr>
          <p:cNvSpPr txBox="1"/>
          <p:nvPr/>
        </p:nvSpPr>
        <p:spPr>
          <a:xfrm>
            <a:off x="2890776" y="-125085"/>
            <a:ext cx="5990771"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Reference literature</a:t>
            </a:r>
            <a:endParaRPr lang="en-IN"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59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9;p15">
            <a:extLst>
              <a:ext uri="{FF2B5EF4-FFF2-40B4-BE49-F238E27FC236}">
                <a16:creationId xmlns:a16="http://schemas.microsoft.com/office/drawing/2014/main" id="{2CCEB9A7-A8B4-E4CB-A953-A1D80529B4B3}"/>
              </a:ext>
            </a:extLst>
          </p:cNvPr>
          <p:cNvSpPr/>
          <p:nvPr/>
        </p:nvSpPr>
        <p:spPr>
          <a:xfrm>
            <a:off x="0" y="0"/>
            <a:ext cx="12192000" cy="802640"/>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8" name="TextBox 7">
            <a:extLst>
              <a:ext uri="{FF2B5EF4-FFF2-40B4-BE49-F238E27FC236}">
                <a16:creationId xmlns:a16="http://schemas.microsoft.com/office/drawing/2014/main" id="{7988DBAC-D52F-B4BE-DDCA-A56EE4A2F9D8}"/>
              </a:ext>
            </a:extLst>
          </p:cNvPr>
          <p:cNvSpPr txBox="1"/>
          <p:nvPr/>
        </p:nvSpPr>
        <p:spPr>
          <a:xfrm>
            <a:off x="2815651" y="213518"/>
            <a:ext cx="6080760" cy="492443"/>
          </a:xfrm>
          <a:prstGeom prst="rect">
            <a:avLst/>
          </a:prstGeom>
          <a:noFill/>
        </p:spPr>
        <p:txBody>
          <a:bodyPr wrap="square" rtlCol="0">
            <a:spAutoFit/>
          </a:bodyPr>
          <a:lstStyle/>
          <a:p>
            <a:pPr algn="ctr"/>
            <a:r>
              <a:rPr lang="en-IN" sz="2600" b="1" i="0" u="none" strike="noStrike" cap="none" dirty="0">
                <a:solidFill>
                  <a:schemeClr val="dk1"/>
                </a:solidFill>
                <a:latin typeface="Times New Roman" panose="02020603050405020304" pitchFamily="18" charset="0"/>
                <a:ea typeface="Cambria" panose="02040503050406030204" pitchFamily="18" charset="0"/>
                <a:cs typeface="Times New Roman" panose="02020603050405020304" pitchFamily="18" charset="0"/>
                <a:sym typeface="Calibri"/>
              </a:rPr>
              <a:t> </a:t>
            </a:r>
            <a:r>
              <a:rPr lang="en-IN" sz="2600" b="1" dirty="0">
                <a:solidFill>
                  <a:schemeClr val="dk1"/>
                </a:solidFill>
                <a:latin typeface="Times New Roman" panose="02020603050405020304" pitchFamily="18" charset="0"/>
                <a:ea typeface="Cambria" panose="02040503050406030204" pitchFamily="18" charset="0"/>
                <a:cs typeface="Times New Roman" panose="02020603050405020304" pitchFamily="18" charset="0"/>
                <a:sym typeface="Calibri"/>
              </a:rPr>
              <a:t>Introduction</a:t>
            </a:r>
            <a:endParaRPr lang="en-IN" sz="2600" b="1" dirty="0"/>
          </a:p>
        </p:txBody>
      </p:sp>
      <p:sp>
        <p:nvSpPr>
          <p:cNvPr id="11" name="Google Shape;121;p16">
            <a:extLst>
              <a:ext uri="{FF2B5EF4-FFF2-40B4-BE49-F238E27FC236}">
                <a16:creationId xmlns:a16="http://schemas.microsoft.com/office/drawing/2014/main" id="{5FFF4527-6C19-5E9C-FCDE-26B5610EF683}"/>
              </a:ext>
            </a:extLst>
          </p:cNvPr>
          <p:cNvSpPr txBox="1">
            <a:spLocks/>
          </p:cNvSpPr>
          <p:nvPr/>
        </p:nvSpPr>
        <p:spPr>
          <a:xfrm>
            <a:off x="76200" y="802640"/>
            <a:ext cx="11887200" cy="621792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Times New Roman" panose="02020603050405020304" pitchFamily="18" charset="0"/>
                <a:cs typeface="Times New Roman" panose="02020603050405020304" pitchFamily="18" charset="0"/>
              </a:rPr>
              <a:t>Problem Statement</a:t>
            </a:r>
            <a:r>
              <a:rPr lang="en-US" sz="1800" b="1" dirty="0">
                <a:latin typeface="Times New Roman" panose="02020603050405020304" pitchFamily="18" charset="0"/>
                <a:ea typeface="Calibri"/>
                <a:cs typeface="Times New Roman" panose="02020603050405020304" pitchFamily="18" charset="0"/>
              </a:rPr>
              <a:t>: </a:t>
            </a:r>
          </a:p>
          <a:p>
            <a:r>
              <a:rPr lang="en-US" sz="1800" dirty="0"/>
              <a:t>Weed-cutter (grass-trimmer) machines generate strong vibrations from the engine, rotating cutter head, and transmission system.</a:t>
            </a:r>
          </a:p>
          <a:p>
            <a:r>
              <a:rPr lang="en-US" sz="1800" dirty="0"/>
              <a:t>These vibrations travel directly to the operator’s hands through the handle.</a:t>
            </a:r>
          </a:p>
          <a:p>
            <a:r>
              <a:rPr lang="en-US" sz="1800" dirty="0"/>
              <a:t>The vibration levels often exceed the recommended exposure limits defined by </a:t>
            </a:r>
            <a:r>
              <a:rPr lang="en-US" sz="1800" b="1" dirty="0"/>
              <a:t>ISO 5349.</a:t>
            </a:r>
          </a:p>
          <a:p>
            <a:r>
              <a:rPr lang="en-US" sz="1800" dirty="0"/>
              <a:t>Long-term exposure can lead to discomfort, fatigue, and serious health issues such as </a:t>
            </a:r>
            <a:r>
              <a:rPr lang="en-US" sz="1800" b="1" dirty="0"/>
              <a:t>Hand–Arm Vibration Syndrome (HAVS).</a:t>
            </a:r>
          </a:p>
          <a:p>
            <a:r>
              <a:rPr lang="en-US" sz="1800" dirty="0"/>
              <a:t>Current machines generally lack effective built-in solutions to isolate or reduce multi-directional (multi-axial) vibrations at the handle.</a:t>
            </a:r>
          </a:p>
          <a:p>
            <a:endParaRPr lang="en-US" sz="1800" b="1" dirty="0">
              <a:latin typeface="Times New Roman" panose="02020603050405020304" pitchFamily="18" charset="0"/>
              <a:ea typeface="Calibri"/>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Objective </a:t>
            </a:r>
            <a:r>
              <a:rPr lang="en-US" sz="1800" b="1" dirty="0">
                <a:latin typeface="Times New Roman" panose="02020603050405020304" pitchFamily="18" charset="0"/>
                <a:ea typeface="Calibri"/>
                <a:cs typeface="Times New Roman" panose="02020603050405020304" pitchFamily="18" charset="0"/>
                <a:sym typeface="Calibri"/>
              </a:rPr>
              <a:t>:</a:t>
            </a:r>
          </a:p>
          <a:p>
            <a:r>
              <a:rPr lang="en-US" sz="1800" dirty="0"/>
              <a:t>The project aims to </a:t>
            </a:r>
            <a:r>
              <a:rPr lang="en-US" sz="1800" b="1" dirty="0"/>
              <a:t>design, fabricate, and validate</a:t>
            </a:r>
            <a:r>
              <a:rPr lang="en-US" sz="1800" dirty="0"/>
              <a:t> a multi-axial vibration absorber for a weed-cutter</a:t>
            </a:r>
            <a:r>
              <a:rPr lang="en-US" sz="1800" dirty="0">
                <a:latin typeface="Times New Roman" panose="02020603050405020304" pitchFamily="18" charset="0"/>
                <a:cs typeface="Times New Roman" panose="02020603050405020304" pitchFamily="18" charset="0"/>
              </a:rPr>
              <a:t>.</a:t>
            </a:r>
          </a:p>
          <a:p>
            <a:r>
              <a:rPr lang="en-US" sz="1800" dirty="0"/>
              <a:t>The absorber will be </a:t>
            </a:r>
            <a:r>
              <a:rPr lang="en-US" sz="1800" b="1" dirty="0"/>
              <a:t>tuned using an active-force/node-imposition method.</a:t>
            </a:r>
          </a:p>
          <a:p>
            <a:r>
              <a:rPr lang="en-US" sz="1800" dirty="0"/>
              <a:t>A vibration </a:t>
            </a:r>
            <a:r>
              <a:rPr lang="en-US" sz="1800" b="1" dirty="0"/>
              <a:t>node will be imposed at the handle</a:t>
            </a:r>
            <a:r>
              <a:rPr lang="en-US" sz="1800" dirty="0"/>
              <a:t>, reducing harmful vibrations reaching the operator.</a:t>
            </a:r>
          </a:p>
          <a:p>
            <a:r>
              <a:rPr lang="en-US" sz="1800" dirty="0"/>
              <a:t>The goal is to ensure </a:t>
            </a:r>
            <a:r>
              <a:rPr lang="en-US" sz="1800" b="1" dirty="0"/>
              <a:t>effective vibration reduction</a:t>
            </a:r>
            <a:r>
              <a:rPr lang="en-US" sz="1800" dirty="0"/>
              <a:t> that complies with </a:t>
            </a:r>
            <a:r>
              <a:rPr lang="en-US" sz="1800" b="1" dirty="0"/>
              <a:t>ISO hand–arm vibration standards</a:t>
            </a:r>
            <a:endParaRPr lang="en-US" sz="1800" b="1" dirty="0">
              <a:latin typeface="Times New Roman" panose="02020603050405020304" pitchFamily="18" charset="0"/>
              <a:ea typeface="Calibri"/>
              <a:cs typeface="Times New Roman" panose="02020603050405020304" pitchFamily="18" charset="0"/>
              <a:sym typeface="Calibri"/>
            </a:endParaRPr>
          </a:p>
          <a:p>
            <a:pPr marL="0" indent="0" algn="just">
              <a:buNone/>
            </a:pPr>
            <a:endParaRPr lang="en-US" sz="1800" b="1" dirty="0">
              <a:latin typeface="Times New Roman" panose="02020603050405020304" pitchFamily="18" charset="0"/>
              <a:ea typeface="Calibri"/>
              <a:cs typeface="Times New Roman" panose="02020603050405020304" pitchFamily="18" charset="0"/>
              <a:sym typeface="Calibri"/>
            </a:endParaRPr>
          </a:p>
        </p:txBody>
      </p:sp>
      <p:sp>
        <p:nvSpPr>
          <p:cNvPr id="2" name="Slide Number Placeholder 1">
            <a:extLst>
              <a:ext uri="{FF2B5EF4-FFF2-40B4-BE49-F238E27FC236}">
                <a16:creationId xmlns:a16="http://schemas.microsoft.com/office/drawing/2014/main" id="{FD52AEEB-FF8A-C002-354C-6D0BEFB40B6C}"/>
              </a:ext>
            </a:extLst>
          </p:cNvPr>
          <p:cNvSpPr>
            <a:spLocks noGrp="1"/>
          </p:cNvSpPr>
          <p:nvPr>
            <p:ph type="sldNum" sz="quarter" idx="12"/>
          </p:nvPr>
        </p:nvSpPr>
        <p:spPr/>
        <p:txBody>
          <a:bodyPr/>
          <a:lstStyle/>
          <a:p>
            <a:fld id="{3D357ACA-723F-479E-A32E-7AE7F023C3C2}" type="slidenum">
              <a:rPr lang="en-IN" smtClean="0"/>
              <a:t>3</a:t>
            </a:fld>
            <a:endParaRPr lang="en-IN"/>
          </a:p>
        </p:txBody>
      </p:sp>
    </p:spTree>
    <p:extLst>
      <p:ext uri="{BB962C8B-B14F-4D97-AF65-F5344CB8AC3E}">
        <p14:creationId xmlns:p14="http://schemas.microsoft.com/office/powerpoint/2010/main" val="2595082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8C192-0CD6-20A5-75A4-C3695469B668}"/>
            </a:ext>
          </a:extLst>
        </p:cNvPr>
        <p:cNvGrpSpPr/>
        <p:nvPr/>
      </p:nvGrpSpPr>
      <p:grpSpPr>
        <a:xfrm>
          <a:off x="0" y="0"/>
          <a:ext cx="0" cy="0"/>
          <a:chOff x="0" y="0"/>
          <a:chExt cx="0" cy="0"/>
        </a:xfrm>
      </p:grpSpPr>
      <p:sp>
        <p:nvSpPr>
          <p:cNvPr id="6" name="Google Shape;109;p15">
            <a:extLst>
              <a:ext uri="{FF2B5EF4-FFF2-40B4-BE49-F238E27FC236}">
                <a16:creationId xmlns:a16="http://schemas.microsoft.com/office/drawing/2014/main" id="{01CAEAA6-0504-E988-36D1-59CAC73E29C6}"/>
              </a:ext>
            </a:extLst>
          </p:cNvPr>
          <p:cNvSpPr/>
          <p:nvPr/>
        </p:nvSpPr>
        <p:spPr>
          <a:xfrm>
            <a:off x="0" y="0"/>
            <a:ext cx="12192000" cy="802640"/>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8" name="TextBox 7">
            <a:extLst>
              <a:ext uri="{FF2B5EF4-FFF2-40B4-BE49-F238E27FC236}">
                <a16:creationId xmlns:a16="http://schemas.microsoft.com/office/drawing/2014/main" id="{AA9FE035-ECB7-1915-B4E6-F8DF44BC3CAF}"/>
              </a:ext>
            </a:extLst>
          </p:cNvPr>
          <p:cNvSpPr txBox="1"/>
          <p:nvPr/>
        </p:nvSpPr>
        <p:spPr>
          <a:xfrm>
            <a:off x="2815651" y="213518"/>
            <a:ext cx="6080760" cy="492443"/>
          </a:xfrm>
          <a:prstGeom prst="rect">
            <a:avLst/>
          </a:prstGeom>
          <a:noFill/>
        </p:spPr>
        <p:txBody>
          <a:bodyPr wrap="square" rtlCol="0">
            <a:spAutoFit/>
          </a:bodyPr>
          <a:lstStyle/>
          <a:p>
            <a:pPr algn="ctr"/>
            <a:r>
              <a:rPr lang="en-IN" sz="2600" b="1" i="0" u="none" strike="noStrike" cap="none" dirty="0">
                <a:solidFill>
                  <a:schemeClr val="dk1"/>
                </a:solidFill>
                <a:latin typeface="Times New Roman" panose="02020603050405020304" pitchFamily="18" charset="0"/>
                <a:ea typeface="Cambria" panose="02040503050406030204" pitchFamily="18" charset="0"/>
                <a:cs typeface="Times New Roman" panose="02020603050405020304" pitchFamily="18" charset="0"/>
                <a:sym typeface="Calibri"/>
              </a:rPr>
              <a:t> </a:t>
            </a:r>
            <a:r>
              <a:rPr lang="en-IN" sz="2600" b="1" dirty="0">
                <a:solidFill>
                  <a:schemeClr val="dk1"/>
                </a:solidFill>
                <a:latin typeface="Times New Roman" panose="02020603050405020304" pitchFamily="18" charset="0"/>
                <a:ea typeface="Cambria" panose="02040503050406030204" pitchFamily="18" charset="0"/>
                <a:cs typeface="Times New Roman" panose="02020603050405020304" pitchFamily="18" charset="0"/>
                <a:sym typeface="Calibri"/>
              </a:rPr>
              <a:t>Introduction</a:t>
            </a:r>
            <a:endParaRPr lang="en-IN" sz="2600" b="1" dirty="0"/>
          </a:p>
        </p:txBody>
      </p:sp>
      <p:sp>
        <p:nvSpPr>
          <p:cNvPr id="11" name="Google Shape;121;p16">
            <a:extLst>
              <a:ext uri="{FF2B5EF4-FFF2-40B4-BE49-F238E27FC236}">
                <a16:creationId xmlns:a16="http://schemas.microsoft.com/office/drawing/2014/main" id="{923F52C2-008E-285D-778B-4EAC73ABDF93}"/>
              </a:ext>
            </a:extLst>
          </p:cNvPr>
          <p:cNvSpPr txBox="1">
            <a:spLocks/>
          </p:cNvSpPr>
          <p:nvPr/>
        </p:nvSpPr>
        <p:spPr>
          <a:xfrm>
            <a:off x="76200" y="802640"/>
            <a:ext cx="11887200" cy="621792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Information About Weed cutter ,I am working on</a:t>
            </a:r>
          </a:p>
          <a:p>
            <a:pPr marL="0" indent="0" algn="just">
              <a:buNone/>
            </a:pPr>
            <a:endParaRPr lang="en-US" sz="1800" b="1" dirty="0">
              <a:latin typeface="Times New Roman" panose="02020603050405020304" pitchFamily="18" charset="0"/>
              <a:ea typeface="Calibri"/>
              <a:cs typeface="Times New Roman" panose="02020603050405020304" pitchFamily="18" charset="0"/>
              <a:sym typeface="Calibri"/>
            </a:endParaRPr>
          </a:p>
        </p:txBody>
      </p:sp>
      <p:sp>
        <p:nvSpPr>
          <p:cNvPr id="2" name="Slide Number Placeholder 1">
            <a:extLst>
              <a:ext uri="{FF2B5EF4-FFF2-40B4-BE49-F238E27FC236}">
                <a16:creationId xmlns:a16="http://schemas.microsoft.com/office/drawing/2014/main" id="{3CE12E17-4B64-DEA7-31F7-CE1538FE9D36}"/>
              </a:ext>
            </a:extLst>
          </p:cNvPr>
          <p:cNvSpPr>
            <a:spLocks noGrp="1"/>
          </p:cNvSpPr>
          <p:nvPr>
            <p:ph type="sldNum" sz="quarter" idx="12"/>
          </p:nvPr>
        </p:nvSpPr>
        <p:spPr/>
        <p:txBody>
          <a:bodyPr/>
          <a:lstStyle/>
          <a:p>
            <a:fld id="{3D357ACA-723F-479E-A32E-7AE7F023C3C2}" type="slidenum">
              <a:rPr lang="en-IN" smtClean="0"/>
              <a:t>4</a:t>
            </a:fld>
            <a:endParaRPr lang="en-IN"/>
          </a:p>
        </p:txBody>
      </p:sp>
      <p:graphicFrame>
        <p:nvGraphicFramePr>
          <p:cNvPr id="3" name="Table 2">
            <a:extLst>
              <a:ext uri="{FF2B5EF4-FFF2-40B4-BE49-F238E27FC236}">
                <a16:creationId xmlns:a16="http://schemas.microsoft.com/office/drawing/2014/main" id="{CDF506C8-0819-B85D-447D-27C2B8D9AC21}"/>
              </a:ext>
            </a:extLst>
          </p:cNvPr>
          <p:cNvGraphicFramePr>
            <a:graphicFrameLocks noGrp="1"/>
          </p:cNvGraphicFramePr>
          <p:nvPr>
            <p:extLst>
              <p:ext uri="{D42A27DB-BD31-4B8C-83A1-F6EECF244321}">
                <p14:modId xmlns:p14="http://schemas.microsoft.com/office/powerpoint/2010/main" val="1977552167"/>
              </p:ext>
            </p:extLst>
          </p:nvPr>
        </p:nvGraphicFramePr>
        <p:xfrm>
          <a:off x="441614" y="1508601"/>
          <a:ext cx="4950119" cy="2061721"/>
        </p:xfrm>
        <a:graphic>
          <a:graphicData uri="http://schemas.openxmlformats.org/drawingml/2006/table">
            <a:tbl>
              <a:tblPr>
                <a:tableStyleId>{3B4B98B0-60AC-42C2-AFA5-B58CD77FA1E5}</a:tableStyleId>
              </a:tblPr>
              <a:tblGrid>
                <a:gridCol w="1663678">
                  <a:extLst>
                    <a:ext uri="{9D8B030D-6E8A-4147-A177-3AD203B41FA5}">
                      <a16:colId xmlns:a16="http://schemas.microsoft.com/office/drawing/2014/main" val="3070502146"/>
                    </a:ext>
                  </a:extLst>
                </a:gridCol>
                <a:gridCol w="3286441">
                  <a:extLst>
                    <a:ext uri="{9D8B030D-6E8A-4147-A177-3AD203B41FA5}">
                      <a16:colId xmlns:a16="http://schemas.microsoft.com/office/drawing/2014/main" val="2488272843"/>
                    </a:ext>
                  </a:extLst>
                </a:gridCol>
              </a:tblGrid>
              <a:tr h="390524">
                <a:tc>
                  <a:txBody>
                    <a:bodyPr/>
                    <a:lstStyle/>
                    <a:p>
                      <a:pPr algn="l" rtl="0" fontAlgn="b">
                        <a:buNone/>
                      </a:pPr>
                      <a:r>
                        <a:rPr lang="en-IN" sz="1800" dirty="0">
                          <a:effectLst/>
                        </a:rPr>
                        <a:t>Engine</a:t>
                      </a:r>
                      <a:endParaRPr lang="en-IN" sz="1800" dirty="0">
                        <a:effectLst/>
                        <a:latin typeface="+mj-lt"/>
                      </a:endParaRPr>
                    </a:p>
                  </a:txBody>
                  <a:tcPr marL="15936" marR="15936" marT="10624" marB="10624"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rPr>
                        <a:t>STEPUPIFY Brush Cutter 26volt</a:t>
                      </a:r>
                      <a:endParaRPr lang="en-IN" sz="1800" b="0" i="0" kern="1200" dirty="0">
                        <a:solidFill>
                          <a:schemeClr val="tx1"/>
                        </a:solidFill>
                        <a:effectLst/>
                        <a:latin typeface="+mn-lt"/>
                        <a:ea typeface="+mn-ea"/>
                        <a:cs typeface="+mn-cs"/>
                      </a:endParaRPr>
                    </a:p>
                  </a:txBody>
                  <a:tcPr marL="0" marR="0" marT="10624" marB="10624" anchor="b"/>
                </a:tc>
                <a:extLst>
                  <a:ext uri="{0D108BD9-81ED-4DB2-BD59-A6C34878D82A}">
                    <a16:rowId xmlns:a16="http://schemas.microsoft.com/office/drawing/2014/main" val="1663328574"/>
                  </a:ext>
                </a:extLst>
              </a:tr>
              <a:tr h="404786">
                <a:tc>
                  <a:txBody>
                    <a:bodyPr/>
                    <a:lstStyle/>
                    <a:p>
                      <a:pPr algn="l" rtl="0" fontAlgn="b">
                        <a:buNone/>
                      </a:pPr>
                      <a:r>
                        <a:rPr lang="en-IN" sz="1800">
                          <a:effectLst/>
                        </a:rPr>
                        <a:t>Power output</a:t>
                      </a:r>
                      <a:endParaRPr lang="en-IN" sz="1800">
                        <a:effectLst/>
                        <a:latin typeface="+mj-lt"/>
                      </a:endParaRPr>
                    </a:p>
                  </a:txBody>
                  <a:tcPr marL="15936" marR="15936" marT="10624" marB="10624" anchor="b"/>
                </a:tc>
                <a:tc>
                  <a:txBody>
                    <a:bodyPr/>
                    <a:lstStyle/>
                    <a:p>
                      <a:pPr algn="l" rtl="0" fontAlgn="b">
                        <a:buNone/>
                      </a:pPr>
                      <a:r>
                        <a:rPr lang="en-IN" sz="1800" dirty="0">
                          <a:effectLst/>
                        </a:rPr>
                        <a:t>3150 r/min</a:t>
                      </a:r>
                      <a:endParaRPr lang="en-IN" sz="1800" dirty="0">
                        <a:effectLst/>
                        <a:latin typeface="+mj-lt"/>
                      </a:endParaRPr>
                    </a:p>
                  </a:txBody>
                  <a:tcPr marL="0" marR="0" marT="10624" marB="10624" anchor="b"/>
                </a:tc>
                <a:extLst>
                  <a:ext uri="{0D108BD9-81ED-4DB2-BD59-A6C34878D82A}">
                    <a16:rowId xmlns:a16="http://schemas.microsoft.com/office/drawing/2014/main" val="1262166923"/>
                  </a:ext>
                </a:extLst>
              </a:tr>
              <a:tr h="404786">
                <a:tc>
                  <a:txBody>
                    <a:bodyPr/>
                    <a:lstStyle/>
                    <a:p>
                      <a:pPr algn="l" rtl="0" fontAlgn="b">
                        <a:buNone/>
                      </a:pPr>
                      <a:r>
                        <a:rPr lang="en-IN" sz="1800">
                          <a:effectLst/>
                        </a:rPr>
                        <a:t>Pipe diameter</a:t>
                      </a:r>
                      <a:endParaRPr lang="en-IN" sz="1800">
                        <a:effectLst/>
                        <a:latin typeface="+mj-lt"/>
                      </a:endParaRPr>
                    </a:p>
                  </a:txBody>
                  <a:tcPr marL="15936" marR="15936" marT="10624" marB="10624" anchor="b"/>
                </a:tc>
                <a:tc>
                  <a:txBody>
                    <a:bodyPr/>
                    <a:lstStyle/>
                    <a:p>
                      <a:pPr algn="l" rtl="0" fontAlgn="b">
                        <a:buNone/>
                      </a:pPr>
                      <a:r>
                        <a:rPr lang="en-IN" sz="1800" dirty="0">
                          <a:effectLst/>
                        </a:rPr>
                        <a:t>25 mm</a:t>
                      </a:r>
                      <a:endParaRPr lang="en-IN" sz="1800" dirty="0">
                        <a:effectLst/>
                        <a:latin typeface="+mj-lt"/>
                      </a:endParaRPr>
                    </a:p>
                  </a:txBody>
                  <a:tcPr marL="15936" marR="15936" marT="10624" marB="10624" anchor="b"/>
                </a:tc>
                <a:extLst>
                  <a:ext uri="{0D108BD9-81ED-4DB2-BD59-A6C34878D82A}">
                    <a16:rowId xmlns:a16="http://schemas.microsoft.com/office/drawing/2014/main" val="1733073810"/>
                  </a:ext>
                </a:extLst>
              </a:tr>
              <a:tr h="456839">
                <a:tc>
                  <a:txBody>
                    <a:bodyPr/>
                    <a:lstStyle/>
                    <a:p>
                      <a:pPr algn="l" rtl="0" fontAlgn="b">
                        <a:buNone/>
                      </a:pPr>
                      <a:r>
                        <a:rPr lang="en-IN" sz="1800">
                          <a:effectLst/>
                        </a:rPr>
                        <a:t>Size (L×W×H)</a:t>
                      </a:r>
                      <a:endParaRPr lang="en-IN" sz="1800">
                        <a:effectLst/>
                        <a:latin typeface="+mj-lt"/>
                      </a:endParaRPr>
                    </a:p>
                  </a:txBody>
                  <a:tcPr marL="15936" marR="15936" marT="10624" marB="10624" anchor="b"/>
                </a:tc>
                <a:tc>
                  <a:txBody>
                    <a:bodyPr/>
                    <a:lstStyle/>
                    <a:p>
                      <a:pPr algn="l" rtl="0" fontAlgn="b">
                        <a:buNone/>
                      </a:pPr>
                      <a:r>
                        <a:rPr lang="en-IN" sz="1800" dirty="0">
                          <a:effectLst/>
                        </a:rPr>
                        <a:t>1890 mm × 340 mm × 150 mm</a:t>
                      </a:r>
                      <a:endParaRPr lang="en-IN" sz="1800" dirty="0">
                        <a:effectLst/>
                        <a:latin typeface="+mj-lt"/>
                      </a:endParaRPr>
                    </a:p>
                  </a:txBody>
                  <a:tcPr marL="0" marR="0" marT="10624" marB="10624" anchor="b"/>
                </a:tc>
                <a:extLst>
                  <a:ext uri="{0D108BD9-81ED-4DB2-BD59-A6C34878D82A}">
                    <a16:rowId xmlns:a16="http://schemas.microsoft.com/office/drawing/2014/main" val="1585983124"/>
                  </a:ext>
                </a:extLst>
              </a:tr>
              <a:tr h="404786">
                <a:tc>
                  <a:txBody>
                    <a:bodyPr/>
                    <a:lstStyle/>
                    <a:p>
                      <a:pPr algn="l" rtl="0" fontAlgn="b">
                        <a:buNone/>
                      </a:pPr>
                      <a:r>
                        <a:rPr lang="en-IN" sz="1800">
                          <a:effectLst/>
                        </a:rPr>
                        <a:t>Weight</a:t>
                      </a:r>
                      <a:endParaRPr lang="en-IN" sz="1800">
                        <a:effectLst/>
                        <a:latin typeface="+mj-lt"/>
                      </a:endParaRPr>
                    </a:p>
                  </a:txBody>
                  <a:tcPr marL="15936" marR="15936" marT="10624" marB="10624" anchor="b"/>
                </a:tc>
                <a:tc>
                  <a:txBody>
                    <a:bodyPr/>
                    <a:lstStyle/>
                    <a:p>
                      <a:pPr algn="l" rtl="0" fontAlgn="b">
                        <a:buNone/>
                      </a:pPr>
                      <a:r>
                        <a:rPr lang="en-IN" sz="1800" dirty="0">
                          <a:effectLst/>
                        </a:rPr>
                        <a:t>9.8655 kg</a:t>
                      </a:r>
                      <a:endParaRPr lang="en-IN" sz="1800" dirty="0">
                        <a:effectLst/>
                        <a:latin typeface="+mj-lt"/>
                      </a:endParaRPr>
                    </a:p>
                  </a:txBody>
                  <a:tcPr marL="15936" marR="15936" marT="10624" marB="10624" anchor="b"/>
                </a:tc>
                <a:extLst>
                  <a:ext uri="{0D108BD9-81ED-4DB2-BD59-A6C34878D82A}">
                    <a16:rowId xmlns:a16="http://schemas.microsoft.com/office/drawing/2014/main" val="1982440032"/>
                  </a:ext>
                </a:extLst>
              </a:tr>
            </a:tbl>
          </a:graphicData>
        </a:graphic>
      </p:graphicFrame>
      <p:graphicFrame>
        <p:nvGraphicFramePr>
          <p:cNvPr id="5" name="Table 4">
            <a:extLst>
              <a:ext uri="{FF2B5EF4-FFF2-40B4-BE49-F238E27FC236}">
                <a16:creationId xmlns:a16="http://schemas.microsoft.com/office/drawing/2014/main" id="{ED2C4EAE-0A2D-A81D-FE46-51CB39D2240D}"/>
              </a:ext>
            </a:extLst>
          </p:cNvPr>
          <p:cNvGraphicFramePr>
            <a:graphicFrameLocks noGrp="1"/>
          </p:cNvGraphicFramePr>
          <p:nvPr>
            <p:extLst>
              <p:ext uri="{D42A27DB-BD31-4B8C-83A1-F6EECF244321}">
                <p14:modId xmlns:p14="http://schemas.microsoft.com/office/powerpoint/2010/main" val="2299297689"/>
              </p:ext>
            </p:extLst>
          </p:nvPr>
        </p:nvGraphicFramePr>
        <p:xfrm>
          <a:off x="6148875" y="2261429"/>
          <a:ext cx="5814525" cy="4596571"/>
        </p:xfrm>
        <a:graphic>
          <a:graphicData uri="http://schemas.openxmlformats.org/drawingml/2006/table">
            <a:tbl>
              <a:tblPr>
                <a:tableStyleId>{5FD0F851-EC5A-4D38-B0AD-8093EC10F338}</a:tableStyleId>
              </a:tblPr>
              <a:tblGrid>
                <a:gridCol w="1938175">
                  <a:extLst>
                    <a:ext uri="{9D8B030D-6E8A-4147-A177-3AD203B41FA5}">
                      <a16:colId xmlns:a16="http://schemas.microsoft.com/office/drawing/2014/main" val="223614650"/>
                    </a:ext>
                  </a:extLst>
                </a:gridCol>
                <a:gridCol w="1938175">
                  <a:extLst>
                    <a:ext uri="{9D8B030D-6E8A-4147-A177-3AD203B41FA5}">
                      <a16:colId xmlns:a16="http://schemas.microsoft.com/office/drawing/2014/main" val="116891164"/>
                    </a:ext>
                  </a:extLst>
                </a:gridCol>
                <a:gridCol w="1938175">
                  <a:extLst>
                    <a:ext uri="{9D8B030D-6E8A-4147-A177-3AD203B41FA5}">
                      <a16:colId xmlns:a16="http://schemas.microsoft.com/office/drawing/2014/main" val="765652711"/>
                    </a:ext>
                  </a:extLst>
                </a:gridCol>
              </a:tblGrid>
              <a:tr h="656653">
                <a:tc>
                  <a:txBody>
                    <a:bodyPr/>
                    <a:lstStyle/>
                    <a:p>
                      <a:pPr algn="l" rtl="0" fontAlgn="b">
                        <a:buNone/>
                      </a:pPr>
                      <a:r>
                        <a:rPr lang="en-US" sz="1600" dirty="0">
                          <a:effectLst/>
                        </a:rPr>
                        <a:t>Length of the trimmer rod</a:t>
                      </a:r>
                    </a:p>
                  </a:txBody>
                  <a:tcPr marL="9497" marR="9497" marT="6331" marB="6331" anchor="b"/>
                </a:tc>
                <a:tc>
                  <a:txBody>
                    <a:bodyPr/>
                    <a:lstStyle/>
                    <a:p>
                      <a:pPr algn="l" rtl="0" fontAlgn="b">
                        <a:buNone/>
                      </a:pPr>
                      <a:r>
                        <a:rPr lang="en-IN" sz="1600">
                          <a:effectLst/>
                        </a:rPr>
                        <a:t>L</a:t>
                      </a:r>
                    </a:p>
                  </a:txBody>
                  <a:tcPr marL="9497" marR="9497" marT="6331" marB="6331" anchor="b"/>
                </a:tc>
                <a:tc>
                  <a:txBody>
                    <a:bodyPr/>
                    <a:lstStyle/>
                    <a:p>
                      <a:pPr algn="l" rtl="0" fontAlgn="b">
                        <a:buNone/>
                      </a:pPr>
                      <a:r>
                        <a:rPr lang="en-IN" sz="1600" dirty="0">
                          <a:effectLst/>
                        </a:rPr>
                        <a:t>1.55 m</a:t>
                      </a:r>
                    </a:p>
                  </a:txBody>
                  <a:tcPr marL="9497" marR="9497" marT="6331" marB="6331" anchor="b"/>
                </a:tc>
                <a:extLst>
                  <a:ext uri="{0D108BD9-81ED-4DB2-BD59-A6C34878D82A}">
                    <a16:rowId xmlns:a16="http://schemas.microsoft.com/office/drawing/2014/main" val="3572849571"/>
                  </a:ext>
                </a:extLst>
              </a:tr>
              <a:tr h="656653">
                <a:tc>
                  <a:txBody>
                    <a:bodyPr/>
                    <a:lstStyle/>
                    <a:p>
                      <a:pPr algn="l" rtl="0" fontAlgn="b">
                        <a:buNone/>
                      </a:pPr>
                      <a:r>
                        <a:rPr lang="en-IN" sz="1600" dirty="0">
                          <a:effectLst/>
                        </a:rPr>
                        <a:t>Mass of rod , drive shaft</a:t>
                      </a:r>
                    </a:p>
                  </a:txBody>
                  <a:tcPr marL="9497" marR="9497" marT="6331" marB="6331" anchor="b"/>
                </a:tc>
                <a:tc>
                  <a:txBody>
                    <a:bodyPr/>
                    <a:lstStyle/>
                    <a:p>
                      <a:pPr algn="l" rtl="0" fontAlgn="b">
                        <a:buNone/>
                      </a:pPr>
                      <a:r>
                        <a:rPr lang="en-IN" sz="1600">
                          <a:effectLst/>
                        </a:rPr>
                        <a:t>m</a:t>
                      </a:r>
                    </a:p>
                  </a:txBody>
                  <a:tcPr marL="9497" marR="9497" marT="6331" marB="6331" anchor="b"/>
                </a:tc>
                <a:tc>
                  <a:txBody>
                    <a:bodyPr/>
                    <a:lstStyle/>
                    <a:p>
                      <a:pPr algn="l" rtl="0" fontAlgn="b">
                        <a:buNone/>
                      </a:pPr>
                      <a:r>
                        <a:rPr lang="en-IN" sz="1600" dirty="0">
                          <a:effectLst/>
                        </a:rPr>
                        <a:t>1.879 kg</a:t>
                      </a:r>
                    </a:p>
                  </a:txBody>
                  <a:tcPr marL="9497" marR="9497" marT="6331" marB="6331" anchor="b"/>
                </a:tc>
                <a:extLst>
                  <a:ext uri="{0D108BD9-81ED-4DB2-BD59-A6C34878D82A}">
                    <a16:rowId xmlns:a16="http://schemas.microsoft.com/office/drawing/2014/main" val="1952009020"/>
                  </a:ext>
                </a:extLst>
              </a:tr>
              <a:tr h="656653">
                <a:tc>
                  <a:txBody>
                    <a:bodyPr/>
                    <a:lstStyle/>
                    <a:p>
                      <a:pPr algn="l" rtl="0" fontAlgn="b">
                        <a:buNone/>
                      </a:pPr>
                      <a:r>
                        <a:rPr lang="en-IN" sz="1600" dirty="0">
                          <a:effectLst/>
                        </a:rPr>
                        <a:t>Weight of handle</a:t>
                      </a:r>
                    </a:p>
                  </a:txBody>
                  <a:tcPr marL="9497" marR="9497" marT="6331" marB="6331" anchor="b"/>
                </a:tc>
                <a:tc>
                  <a:txBody>
                    <a:bodyPr/>
                    <a:lstStyle/>
                    <a:p>
                      <a:pPr algn="l" rtl="0" fontAlgn="b">
                        <a:buNone/>
                      </a:pPr>
                      <a:r>
                        <a:rPr lang="en-IN" sz="1600">
                          <a:effectLst/>
                        </a:rPr>
                        <a:t>m2​</a:t>
                      </a:r>
                    </a:p>
                  </a:txBody>
                  <a:tcPr marL="9497" marR="9497" marT="6331" marB="6331" anchor="b"/>
                </a:tc>
                <a:tc>
                  <a:txBody>
                    <a:bodyPr/>
                    <a:lstStyle/>
                    <a:p>
                      <a:pPr algn="l" rtl="0" fontAlgn="b">
                        <a:buNone/>
                      </a:pPr>
                      <a:r>
                        <a:rPr lang="en-IN" sz="1600" dirty="0">
                          <a:effectLst/>
                        </a:rPr>
                        <a:t>0.6375 kg</a:t>
                      </a:r>
                    </a:p>
                  </a:txBody>
                  <a:tcPr marL="9497" marR="9497" marT="6331" marB="6331" anchor="b"/>
                </a:tc>
                <a:extLst>
                  <a:ext uri="{0D108BD9-81ED-4DB2-BD59-A6C34878D82A}">
                    <a16:rowId xmlns:a16="http://schemas.microsoft.com/office/drawing/2014/main" val="667581277"/>
                  </a:ext>
                </a:extLst>
              </a:tr>
              <a:tr h="656653">
                <a:tc>
                  <a:txBody>
                    <a:bodyPr/>
                    <a:lstStyle/>
                    <a:p>
                      <a:pPr algn="l" rtl="0" fontAlgn="b">
                        <a:buNone/>
                      </a:pPr>
                      <a:r>
                        <a:rPr lang="en-IN" sz="1600">
                          <a:effectLst/>
                        </a:rPr>
                        <a:t>Weight of engine</a:t>
                      </a:r>
                    </a:p>
                  </a:txBody>
                  <a:tcPr marL="9497" marR="9497" marT="6331" marB="6331" anchor="b"/>
                </a:tc>
                <a:tc>
                  <a:txBody>
                    <a:bodyPr/>
                    <a:lstStyle/>
                    <a:p>
                      <a:pPr algn="l" rtl="0" fontAlgn="b">
                        <a:buNone/>
                      </a:pPr>
                      <a:r>
                        <a:rPr lang="en-IN" sz="1600">
                          <a:effectLst/>
                        </a:rPr>
                        <a:t>m3​</a:t>
                      </a:r>
                    </a:p>
                  </a:txBody>
                  <a:tcPr marL="9497" marR="9497" marT="6331" marB="6331" anchor="b"/>
                </a:tc>
                <a:tc>
                  <a:txBody>
                    <a:bodyPr/>
                    <a:lstStyle/>
                    <a:p>
                      <a:pPr algn="l" rtl="0" fontAlgn="b">
                        <a:buNone/>
                      </a:pPr>
                      <a:r>
                        <a:rPr lang="en-IN" sz="1600" dirty="0">
                          <a:effectLst/>
                        </a:rPr>
                        <a:t>5.3 kg</a:t>
                      </a:r>
                    </a:p>
                  </a:txBody>
                  <a:tcPr marL="9497" marR="9497" marT="6331" marB="6331" anchor="b"/>
                </a:tc>
                <a:extLst>
                  <a:ext uri="{0D108BD9-81ED-4DB2-BD59-A6C34878D82A}">
                    <a16:rowId xmlns:a16="http://schemas.microsoft.com/office/drawing/2014/main" val="2803015183"/>
                  </a:ext>
                </a:extLst>
              </a:tr>
              <a:tr h="656653">
                <a:tc>
                  <a:txBody>
                    <a:bodyPr/>
                    <a:lstStyle/>
                    <a:p>
                      <a:pPr algn="l" rtl="0" fontAlgn="b">
                        <a:buNone/>
                      </a:pPr>
                      <a:r>
                        <a:rPr lang="en-IN" sz="1600" dirty="0">
                          <a:effectLst/>
                        </a:rPr>
                        <a:t>Cutter head location</a:t>
                      </a:r>
                    </a:p>
                  </a:txBody>
                  <a:tcPr marL="9497" marR="9497" marT="6331" marB="6331" anchor="b"/>
                </a:tc>
                <a:tc>
                  <a:txBody>
                    <a:bodyPr/>
                    <a:lstStyle/>
                    <a:p>
                      <a:pPr algn="l" rtl="0" fontAlgn="b">
                        <a:buNone/>
                      </a:pPr>
                      <a:r>
                        <a:rPr lang="en-IN" sz="1600">
                          <a:effectLst/>
                        </a:rPr>
                        <a:t>x1​</a:t>
                      </a:r>
                    </a:p>
                  </a:txBody>
                  <a:tcPr marL="9497" marR="9497" marT="6331" marB="6331" anchor="b"/>
                </a:tc>
                <a:tc>
                  <a:txBody>
                    <a:bodyPr/>
                    <a:lstStyle/>
                    <a:p>
                      <a:pPr algn="l" rtl="0" fontAlgn="b">
                        <a:buNone/>
                      </a:pPr>
                      <a:r>
                        <a:rPr lang="en-IN" sz="1600" dirty="0">
                          <a:effectLst/>
                        </a:rPr>
                        <a:t>30 mm</a:t>
                      </a:r>
                    </a:p>
                  </a:txBody>
                  <a:tcPr marL="9497" marR="9497" marT="6331" marB="6331" anchor="b"/>
                </a:tc>
                <a:extLst>
                  <a:ext uri="{0D108BD9-81ED-4DB2-BD59-A6C34878D82A}">
                    <a16:rowId xmlns:a16="http://schemas.microsoft.com/office/drawing/2014/main" val="14282034"/>
                  </a:ext>
                </a:extLst>
              </a:tr>
              <a:tr h="656653">
                <a:tc>
                  <a:txBody>
                    <a:bodyPr/>
                    <a:lstStyle/>
                    <a:p>
                      <a:pPr algn="l" rtl="0" fontAlgn="b">
                        <a:buNone/>
                      </a:pPr>
                      <a:r>
                        <a:rPr lang="en-IN" sz="1600">
                          <a:effectLst/>
                        </a:rPr>
                        <a:t>Handle location</a:t>
                      </a:r>
                    </a:p>
                  </a:txBody>
                  <a:tcPr marL="9497" marR="9497" marT="6331" marB="6331" anchor="b"/>
                </a:tc>
                <a:tc>
                  <a:txBody>
                    <a:bodyPr/>
                    <a:lstStyle/>
                    <a:p>
                      <a:pPr algn="l" rtl="0" fontAlgn="b">
                        <a:buNone/>
                      </a:pPr>
                      <a:r>
                        <a:rPr lang="en-IN" sz="1600">
                          <a:effectLst/>
                        </a:rPr>
                        <a:t>x2​</a:t>
                      </a:r>
                    </a:p>
                  </a:txBody>
                  <a:tcPr marL="9497" marR="9497" marT="6331" marB="6331" anchor="b"/>
                </a:tc>
                <a:tc>
                  <a:txBody>
                    <a:bodyPr/>
                    <a:lstStyle/>
                    <a:p>
                      <a:pPr algn="l" rtl="0" fontAlgn="b">
                        <a:buNone/>
                      </a:pPr>
                      <a:r>
                        <a:rPr lang="en-IN" sz="1600">
                          <a:effectLst/>
                        </a:rPr>
                        <a:t>1020 mm</a:t>
                      </a:r>
                    </a:p>
                  </a:txBody>
                  <a:tcPr marL="9497" marR="9497" marT="6331" marB="6331" anchor="b"/>
                </a:tc>
                <a:extLst>
                  <a:ext uri="{0D108BD9-81ED-4DB2-BD59-A6C34878D82A}">
                    <a16:rowId xmlns:a16="http://schemas.microsoft.com/office/drawing/2014/main" val="959593986"/>
                  </a:ext>
                </a:extLst>
              </a:tr>
              <a:tr h="656653">
                <a:tc>
                  <a:txBody>
                    <a:bodyPr/>
                    <a:lstStyle/>
                    <a:p>
                      <a:pPr algn="l" rtl="0" fontAlgn="b">
                        <a:buNone/>
                      </a:pPr>
                      <a:r>
                        <a:rPr lang="en-IN" sz="1600" dirty="0">
                          <a:effectLst/>
                        </a:rPr>
                        <a:t>Engine location</a:t>
                      </a:r>
                    </a:p>
                  </a:txBody>
                  <a:tcPr marL="9497" marR="9497" marT="6331" marB="6331" anchor="b"/>
                </a:tc>
                <a:tc>
                  <a:txBody>
                    <a:bodyPr/>
                    <a:lstStyle/>
                    <a:p>
                      <a:pPr algn="l" rtl="0" fontAlgn="b">
                        <a:buNone/>
                      </a:pPr>
                      <a:r>
                        <a:rPr lang="en-IN" sz="1600">
                          <a:effectLst/>
                        </a:rPr>
                        <a:t>x3​</a:t>
                      </a:r>
                    </a:p>
                  </a:txBody>
                  <a:tcPr marL="9497" marR="9497" marT="6331" marB="6331" anchor="b"/>
                </a:tc>
                <a:tc>
                  <a:txBody>
                    <a:bodyPr/>
                    <a:lstStyle/>
                    <a:p>
                      <a:pPr algn="l" rtl="0" fontAlgn="b">
                        <a:buNone/>
                      </a:pPr>
                      <a:r>
                        <a:rPr lang="en-IN" sz="1600" dirty="0">
                          <a:effectLst/>
                        </a:rPr>
                        <a:t>1560 mm</a:t>
                      </a:r>
                    </a:p>
                  </a:txBody>
                  <a:tcPr marL="9497" marR="9497" marT="6331" marB="6331" anchor="b"/>
                </a:tc>
                <a:extLst>
                  <a:ext uri="{0D108BD9-81ED-4DB2-BD59-A6C34878D82A}">
                    <a16:rowId xmlns:a16="http://schemas.microsoft.com/office/drawing/2014/main" val="632840250"/>
                  </a:ext>
                </a:extLst>
              </a:tr>
            </a:tbl>
          </a:graphicData>
        </a:graphic>
      </p:graphicFrame>
      <p:pic>
        <p:nvPicPr>
          <p:cNvPr id="7" name="Picture 6">
            <a:extLst>
              <a:ext uri="{FF2B5EF4-FFF2-40B4-BE49-F238E27FC236}">
                <a16:creationId xmlns:a16="http://schemas.microsoft.com/office/drawing/2014/main" id="{B37CF463-31DB-76B8-00BA-40FB6E888737}"/>
              </a:ext>
            </a:extLst>
          </p:cNvPr>
          <p:cNvPicPr>
            <a:picLocks noChangeAspect="1"/>
          </p:cNvPicPr>
          <p:nvPr/>
        </p:nvPicPr>
        <p:blipFill>
          <a:blip r:embed="rId3"/>
          <a:stretch>
            <a:fillRect/>
          </a:stretch>
        </p:blipFill>
        <p:spPr>
          <a:xfrm>
            <a:off x="228600" y="4092083"/>
            <a:ext cx="5540669" cy="2264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11414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A7640E-4016-49ED-A289-ABF6F648252C}"/>
              </a:ext>
            </a:extLst>
          </p:cNvPr>
          <p:cNvSpPr>
            <a:spLocks noGrp="1"/>
          </p:cNvSpPr>
          <p:nvPr>
            <p:ph idx="4294967295"/>
          </p:nvPr>
        </p:nvSpPr>
        <p:spPr>
          <a:xfrm>
            <a:off x="213360" y="701040"/>
            <a:ext cx="11843962" cy="6156960"/>
          </a:xfrm>
        </p:spPr>
        <p:txBody>
          <a:bodyPr>
            <a:noAutofit/>
          </a:bodyPr>
          <a:lstStyle/>
          <a:p>
            <a:pPr marL="0" indent="0" algn="just">
              <a:buNone/>
            </a:pPr>
            <a:r>
              <a:rPr lang="en-IN" sz="1800" b="1" dirty="0">
                <a:solidFill>
                  <a:srgbClr val="FF0000"/>
                </a:solidFill>
                <a:latin typeface="Times New Roman" panose="02020603050405020304" pitchFamily="18" charset="0"/>
                <a:cs typeface="Times New Roman" panose="02020603050405020304" pitchFamily="18" charset="0"/>
              </a:rPr>
              <a:t> </a:t>
            </a:r>
            <a:endParaRPr lang="en-US" sz="2100" b="1" cap="none" dirty="0">
              <a:solidFill>
                <a:schemeClr val="accent3"/>
              </a:solidFill>
              <a:latin typeface="Cambria" panose="02040503050406030204" pitchFamily="18" charset="0"/>
              <a:ea typeface="Cambria" panose="02040503050406030204" pitchFamily="18" charset="0"/>
            </a:endParaRPr>
          </a:p>
          <a:p>
            <a:pPr marL="0" indent="0" algn="just">
              <a:lnSpc>
                <a:spcPct val="100000"/>
              </a:lnSpc>
              <a:buNone/>
            </a:pPr>
            <a:endParaRPr lang="en-US" cap="none" dirty="0">
              <a:latin typeface="Cambria" panose="02040503050406030204" pitchFamily="18" charset="0"/>
              <a:ea typeface="Cambria" panose="02040503050406030204" pitchFamily="18" charset="0"/>
            </a:endParaRPr>
          </a:p>
        </p:txBody>
      </p:sp>
      <p:sp>
        <p:nvSpPr>
          <p:cNvPr id="9" name="Google Shape;109;p15">
            <a:extLst>
              <a:ext uri="{FF2B5EF4-FFF2-40B4-BE49-F238E27FC236}">
                <a16:creationId xmlns:a16="http://schemas.microsoft.com/office/drawing/2014/main" id="{E5FFD640-068F-1877-B59A-B8619DB76398}"/>
              </a:ext>
            </a:extLst>
          </p:cNvPr>
          <p:cNvSpPr/>
          <p:nvPr/>
        </p:nvSpPr>
        <p:spPr>
          <a:xfrm>
            <a:off x="-1" y="-12202"/>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13" name="TextBox 12">
            <a:extLst>
              <a:ext uri="{FF2B5EF4-FFF2-40B4-BE49-F238E27FC236}">
                <a16:creationId xmlns:a16="http://schemas.microsoft.com/office/drawing/2014/main" id="{8C8F993A-5D8E-FC58-3971-55DFDABCDA1B}"/>
              </a:ext>
            </a:extLst>
          </p:cNvPr>
          <p:cNvSpPr txBox="1"/>
          <p:nvPr/>
        </p:nvSpPr>
        <p:spPr>
          <a:xfrm>
            <a:off x="3010125" y="683"/>
            <a:ext cx="5990771" cy="492443"/>
          </a:xfrm>
          <a:prstGeom prst="rect">
            <a:avLst/>
          </a:prstGeom>
          <a:noFill/>
        </p:spPr>
        <p:txBody>
          <a:bodyPr wrap="square" rtlCol="0">
            <a:spAutoFit/>
          </a:bodyPr>
          <a:lstStyle/>
          <a:p>
            <a:pPr algn="ctr"/>
            <a:r>
              <a:rPr lang="en-GB" sz="2600" b="1" dirty="0">
                <a:latin typeface="Times New Roman" panose="02020603050405020304" pitchFamily="18" charset="0"/>
                <a:cs typeface="Times New Roman" panose="02020603050405020304" pitchFamily="18" charset="0"/>
              </a:rPr>
              <a:t>Literature review</a:t>
            </a:r>
            <a:endParaRPr lang="en-IN" sz="2600" b="1" dirty="0">
              <a:latin typeface="Times New Roman" panose="02020603050405020304" pitchFamily="18" charset="0"/>
              <a:cs typeface="Times New Roman" panose="02020603050405020304" pitchFamily="18" charset="0"/>
            </a:endParaRPr>
          </a:p>
        </p:txBody>
      </p:sp>
      <p:graphicFrame>
        <p:nvGraphicFramePr>
          <p:cNvPr id="6" name="Table 6">
            <a:extLst>
              <a:ext uri="{FF2B5EF4-FFF2-40B4-BE49-F238E27FC236}">
                <a16:creationId xmlns:a16="http://schemas.microsoft.com/office/drawing/2014/main" id="{BFBA76AD-DDFF-958D-50C9-D10DB2B3A51E}"/>
              </a:ext>
            </a:extLst>
          </p:cNvPr>
          <p:cNvGraphicFramePr>
            <a:graphicFrameLocks noGrp="1"/>
          </p:cNvGraphicFramePr>
          <p:nvPr>
            <p:extLst>
              <p:ext uri="{D42A27DB-BD31-4B8C-83A1-F6EECF244321}">
                <p14:modId xmlns:p14="http://schemas.microsoft.com/office/powerpoint/2010/main" val="1242200609"/>
              </p:ext>
            </p:extLst>
          </p:nvPr>
        </p:nvGraphicFramePr>
        <p:xfrm>
          <a:off x="106679" y="847244"/>
          <a:ext cx="11978641" cy="5301192"/>
        </p:xfrm>
        <a:graphic>
          <a:graphicData uri="http://schemas.openxmlformats.org/drawingml/2006/table">
            <a:tbl>
              <a:tblPr firstRow="1" bandRow="1">
                <a:tableStyleId>{5C22544A-7EE6-4342-B048-85BDC9FD1C3A}</a:tableStyleId>
              </a:tblPr>
              <a:tblGrid>
                <a:gridCol w="2075412">
                  <a:extLst>
                    <a:ext uri="{9D8B030D-6E8A-4147-A177-3AD203B41FA5}">
                      <a16:colId xmlns:a16="http://schemas.microsoft.com/office/drawing/2014/main" val="3949580906"/>
                    </a:ext>
                  </a:extLst>
                </a:gridCol>
                <a:gridCol w="3397731">
                  <a:extLst>
                    <a:ext uri="{9D8B030D-6E8A-4147-A177-3AD203B41FA5}">
                      <a16:colId xmlns:a16="http://schemas.microsoft.com/office/drawing/2014/main" val="1336959495"/>
                    </a:ext>
                  </a:extLst>
                </a:gridCol>
                <a:gridCol w="6505498">
                  <a:extLst>
                    <a:ext uri="{9D8B030D-6E8A-4147-A177-3AD203B41FA5}">
                      <a16:colId xmlns:a16="http://schemas.microsoft.com/office/drawing/2014/main" val="3654937674"/>
                    </a:ext>
                  </a:extLst>
                </a:gridCol>
              </a:tblGrid>
              <a:tr h="360588">
                <a:tc>
                  <a:txBody>
                    <a:bodyPr/>
                    <a:lstStyle/>
                    <a:p>
                      <a:pPr algn="ctr"/>
                      <a:r>
                        <a:rPr lang="en-IN" sz="1600" dirty="0">
                          <a:latin typeface="Times New Roman" panose="02020603050405020304" pitchFamily="18" charset="0"/>
                          <a:cs typeface="Times New Roman" panose="02020603050405020304" pitchFamily="18" charset="0"/>
                        </a:rPr>
                        <a:t>Author’s</a:t>
                      </a:r>
                    </a:p>
                  </a:txBody>
                  <a:tcPr/>
                </a:tc>
                <a:tc>
                  <a:txBody>
                    <a:bodyPr/>
                    <a:lstStyle/>
                    <a:p>
                      <a:pPr algn="ctr"/>
                      <a:r>
                        <a:rPr lang="en-IN" sz="1600" dirty="0">
                          <a:latin typeface="Times New Roman" panose="02020603050405020304" pitchFamily="18" charset="0"/>
                          <a:cs typeface="Times New Roman" panose="02020603050405020304" pitchFamily="18" charset="0"/>
                        </a:rPr>
                        <a:t>Title of paper</a:t>
                      </a:r>
                    </a:p>
                  </a:txBody>
                  <a:tcPr/>
                </a:tc>
                <a:tc>
                  <a:txBody>
                    <a:bodyPr/>
                    <a:lstStyle/>
                    <a:p>
                      <a:pPr marL="0" marR="0" lvl="0" indent="0" algn="ctr" defTabSz="1172121" rtl="0" eaLnBrk="1" fontAlgn="auto" latinLnBrk="0" hangingPunct="1">
                        <a:lnSpc>
                          <a:spcPct val="100000"/>
                        </a:lnSpc>
                        <a:spcBef>
                          <a:spcPts val="0"/>
                        </a:spcBef>
                        <a:spcAft>
                          <a:spcPts val="0"/>
                        </a:spcAft>
                        <a:buClrTx/>
                        <a:buSzTx/>
                        <a:buFontTx/>
                        <a:buNone/>
                        <a:tabLst/>
                        <a:defRPr/>
                      </a:pPr>
                      <a:r>
                        <a:rPr lang="en-IN" sz="1600" b="1" kern="1200" dirty="0">
                          <a:solidFill>
                            <a:schemeClr val="lt1"/>
                          </a:solidFill>
                          <a:latin typeface="Times New Roman" panose="02020603050405020304" pitchFamily="18" charset="0"/>
                          <a:ea typeface="+mn-ea"/>
                          <a:cs typeface="Times New Roman" panose="02020603050405020304" pitchFamily="18" charset="0"/>
                        </a:rPr>
                        <a:t>Work Summary</a:t>
                      </a:r>
                    </a:p>
                  </a:txBody>
                  <a:tcPr/>
                </a:tc>
                <a:extLst>
                  <a:ext uri="{0D108BD9-81ED-4DB2-BD59-A6C34878D82A}">
                    <a16:rowId xmlns:a16="http://schemas.microsoft.com/office/drawing/2014/main" val="3781928431"/>
                  </a:ext>
                </a:extLst>
              </a:tr>
              <a:tr h="2683448">
                <a:tc>
                  <a:txBody>
                    <a:bodyPr/>
                    <a:lstStyle/>
                    <a:p>
                      <a:pPr algn="just"/>
                      <a:r>
                        <a:rPr lang="en-IN" sz="1400" dirty="0"/>
                        <a:t>P.D. Cha </a:t>
                      </a:r>
                      <a:r>
                        <a:rPr lang="sv-SE"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et.al.[1]</a:t>
                      </a:r>
                      <a:endParaRPr lang="en-IN" sz="14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effectLst/>
                        </a:rPr>
                        <a:t>Imposing nodes at arbitrary locations for general elastic structures during harmonic excitations.</a:t>
                      </a:r>
                      <a:endParaRPr lang="en-IN" sz="1400" dirty="0">
                        <a:latin typeface="Times New Roman" panose="02020603050405020304" pitchFamily="18" charset="0"/>
                        <a:cs typeface="Times New Roman" panose="02020603050405020304" pitchFamily="18" charset="0"/>
                      </a:endParaRPr>
                    </a:p>
                  </a:txBody>
                  <a:tcPr/>
                </a:tc>
                <a:tc>
                  <a:txBody>
                    <a:bodyPr/>
                    <a:lstStyle/>
                    <a:p>
                      <a:pPr marL="0" indent="0" algn="just">
                        <a:buFont typeface="Arial" panose="020B0604020202020204" pitchFamily="34" charset="0"/>
                        <a:buNone/>
                      </a:pP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Author’s have reviewed the following fundamental  key aspects: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The assumed modes method to formulate equations and determine spring-mass parameters to create nodes. The procedure differs for two cases: the collocated case, which has a simple solution; and the non-collocated case, which requires solving non-linear equations.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marL="0" indent="0" algn="just">
                        <a:buFont typeface="Arial" panose="020B0604020202020204" pitchFamily="34" charset="0"/>
                        <a:buNone/>
                      </a:pP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Authors summarized that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ffectLst/>
                        </a:rPr>
                        <a:t>It's always possible to tune absorber parameters to induce multiple nodes if absorber locations and node locations coincide. A region of near-zero amplitude can be created if desired node locations are closely spaced.</a:t>
                      </a:r>
                    </a:p>
                  </a:txBody>
                  <a:tcPr/>
                </a:tc>
                <a:extLst>
                  <a:ext uri="{0D108BD9-81ED-4DB2-BD59-A6C34878D82A}">
                    <a16:rowId xmlns:a16="http://schemas.microsoft.com/office/drawing/2014/main" val="2256887875"/>
                  </a:ext>
                </a:extLst>
              </a:tr>
              <a:tr h="2257156">
                <a:tc>
                  <a:txBody>
                    <a:bodyPr/>
                    <a:lstStyle/>
                    <a:p>
                      <a:pPr algn="l"/>
                      <a:r>
                        <a:rPr lang="en-IN" sz="1400" dirty="0"/>
                        <a:t>Cha PD and Rinker JM </a:t>
                      </a:r>
                      <a:r>
                        <a:rPr lang="sv-SE"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et.al.[2]</a:t>
                      </a: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just"/>
                      <a:r>
                        <a:rPr lang="en-IN" sz="1400" dirty="0"/>
                        <a:t>Enforcing nodes to suppress vibration along a harmonically forced damped Euler-Bernoulli beam. </a:t>
                      </a: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An indirect approach based on the active force method, where to replace the oscillators with unknown restoring forces, solve a set of linear algebraic equations to determine these forces, and then use them to tune the oscillator parameters.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takeaway is, t</a:t>
                      </a:r>
                      <a:r>
                        <a:rPr lang="en-US" sz="1400" dirty="0"/>
                        <a:t>he TVAs are highly effective. For ex, one paper reports a 95% reduction in acceleration when the TVA was placed at 0.025L, while another achieved near-zero vibration at the handle using two absorbers</a:t>
                      </a:r>
                      <a:endParaRPr lang="en-US" sz="1400" dirty="0">
                        <a:effectLst/>
                      </a:endParaRPr>
                    </a:p>
                  </a:txBody>
                  <a:tcPr/>
                </a:tc>
                <a:extLst>
                  <a:ext uri="{0D108BD9-81ED-4DB2-BD59-A6C34878D82A}">
                    <a16:rowId xmlns:a16="http://schemas.microsoft.com/office/drawing/2014/main" val="308943770"/>
                  </a:ext>
                </a:extLst>
              </a:tr>
            </a:tbl>
          </a:graphicData>
        </a:graphic>
      </p:graphicFrame>
      <p:sp>
        <p:nvSpPr>
          <p:cNvPr id="2" name="Slide Number Placeholder 1">
            <a:extLst>
              <a:ext uri="{FF2B5EF4-FFF2-40B4-BE49-F238E27FC236}">
                <a16:creationId xmlns:a16="http://schemas.microsoft.com/office/drawing/2014/main" id="{A19BB57B-B5B6-DF2E-D392-7DCD4035CD85}"/>
              </a:ext>
            </a:extLst>
          </p:cNvPr>
          <p:cNvSpPr>
            <a:spLocks noGrp="1"/>
          </p:cNvSpPr>
          <p:nvPr>
            <p:ph type="sldNum" sz="quarter" idx="12"/>
          </p:nvPr>
        </p:nvSpPr>
        <p:spPr/>
        <p:txBody>
          <a:bodyPr/>
          <a:lstStyle/>
          <a:p>
            <a:fld id="{3D357ACA-723F-479E-A32E-7AE7F023C3C2}" type="slidenum">
              <a:rPr lang="en-IN" smtClean="0"/>
              <a:t>5</a:t>
            </a:fld>
            <a:endParaRPr lang="en-IN"/>
          </a:p>
        </p:txBody>
      </p:sp>
    </p:spTree>
    <p:extLst>
      <p:ext uri="{BB962C8B-B14F-4D97-AF65-F5344CB8AC3E}">
        <p14:creationId xmlns:p14="http://schemas.microsoft.com/office/powerpoint/2010/main" val="2577972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A7640E-4016-49ED-A289-ABF6F648252C}"/>
              </a:ext>
            </a:extLst>
          </p:cNvPr>
          <p:cNvSpPr>
            <a:spLocks noGrp="1"/>
          </p:cNvSpPr>
          <p:nvPr>
            <p:ph idx="4294967295"/>
          </p:nvPr>
        </p:nvSpPr>
        <p:spPr>
          <a:xfrm>
            <a:off x="213360" y="701040"/>
            <a:ext cx="11843962" cy="6156960"/>
          </a:xfrm>
        </p:spPr>
        <p:txBody>
          <a:bodyPr>
            <a:noAutofit/>
          </a:bodyPr>
          <a:lstStyle/>
          <a:p>
            <a:pPr marL="0" indent="0" algn="just">
              <a:buNone/>
            </a:pPr>
            <a:r>
              <a:rPr lang="en-IN" sz="1800" b="1" dirty="0">
                <a:solidFill>
                  <a:srgbClr val="FF0000"/>
                </a:solidFill>
                <a:latin typeface="Times New Roman" panose="02020603050405020304" pitchFamily="18" charset="0"/>
                <a:cs typeface="Times New Roman" panose="02020603050405020304" pitchFamily="18" charset="0"/>
              </a:rPr>
              <a:t> </a:t>
            </a:r>
            <a:endParaRPr lang="en-US" sz="2100" b="1" cap="none" dirty="0">
              <a:solidFill>
                <a:schemeClr val="accent3"/>
              </a:solidFill>
              <a:latin typeface="Cambria" panose="02040503050406030204" pitchFamily="18" charset="0"/>
              <a:ea typeface="Cambria" panose="02040503050406030204" pitchFamily="18" charset="0"/>
            </a:endParaRPr>
          </a:p>
          <a:p>
            <a:pPr marL="0" indent="0" algn="just">
              <a:lnSpc>
                <a:spcPct val="100000"/>
              </a:lnSpc>
              <a:buNone/>
            </a:pPr>
            <a:endParaRPr lang="en-US" cap="none" dirty="0">
              <a:latin typeface="Cambria" panose="02040503050406030204" pitchFamily="18" charset="0"/>
              <a:ea typeface="Cambria" panose="02040503050406030204" pitchFamily="18" charset="0"/>
            </a:endParaRPr>
          </a:p>
        </p:txBody>
      </p:sp>
      <p:sp>
        <p:nvSpPr>
          <p:cNvPr id="9" name="Google Shape;109;p15">
            <a:extLst>
              <a:ext uri="{FF2B5EF4-FFF2-40B4-BE49-F238E27FC236}">
                <a16:creationId xmlns:a16="http://schemas.microsoft.com/office/drawing/2014/main" id="{E5FFD640-068F-1877-B59A-B8619DB76398}"/>
              </a:ext>
            </a:extLst>
          </p:cNvPr>
          <p:cNvSpPr/>
          <p:nvPr/>
        </p:nvSpPr>
        <p:spPr>
          <a:xfrm>
            <a:off x="0" y="-3711"/>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13" name="TextBox 12">
            <a:extLst>
              <a:ext uri="{FF2B5EF4-FFF2-40B4-BE49-F238E27FC236}">
                <a16:creationId xmlns:a16="http://schemas.microsoft.com/office/drawing/2014/main" id="{8C8F993A-5D8E-FC58-3971-55DFDABCDA1B}"/>
              </a:ext>
            </a:extLst>
          </p:cNvPr>
          <p:cNvSpPr txBox="1"/>
          <p:nvPr/>
        </p:nvSpPr>
        <p:spPr>
          <a:xfrm>
            <a:off x="2845108" y="168772"/>
            <a:ext cx="5990771" cy="492443"/>
          </a:xfrm>
          <a:prstGeom prst="rect">
            <a:avLst/>
          </a:prstGeom>
          <a:noFill/>
        </p:spPr>
        <p:txBody>
          <a:bodyPr wrap="square" rtlCol="0">
            <a:spAutoFit/>
          </a:bodyPr>
          <a:lstStyle/>
          <a:p>
            <a:pPr algn="ctr"/>
            <a:r>
              <a:rPr lang="en-GB" sz="2600" b="1" dirty="0">
                <a:latin typeface="Times New Roman" panose="02020603050405020304" pitchFamily="18" charset="0"/>
                <a:cs typeface="Times New Roman" panose="02020603050405020304" pitchFamily="18" charset="0"/>
              </a:rPr>
              <a:t>Literature review</a:t>
            </a:r>
            <a:endParaRPr lang="en-IN" sz="2600" b="1" dirty="0">
              <a:latin typeface="Times New Roman" panose="02020603050405020304" pitchFamily="18" charset="0"/>
              <a:cs typeface="Times New Roman" panose="02020603050405020304" pitchFamily="18" charset="0"/>
            </a:endParaRPr>
          </a:p>
        </p:txBody>
      </p:sp>
      <p:graphicFrame>
        <p:nvGraphicFramePr>
          <p:cNvPr id="2" name="Table 4">
            <a:extLst>
              <a:ext uri="{FF2B5EF4-FFF2-40B4-BE49-F238E27FC236}">
                <a16:creationId xmlns:a16="http://schemas.microsoft.com/office/drawing/2014/main" id="{BCA45846-F369-BFB1-A508-692B5D8ED208}"/>
              </a:ext>
            </a:extLst>
          </p:cNvPr>
          <p:cNvGraphicFramePr>
            <a:graphicFrameLocks noGrp="1"/>
          </p:cNvGraphicFramePr>
          <p:nvPr>
            <p:extLst>
              <p:ext uri="{D42A27DB-BD31-4B8C-83A1-F6EECF244321}">
                <p14:modId xmlns:p14="http://schemas.microsoft.com/office/powerpoint/2010/main" val="649737807"/>
              </p:ext>
            </p:extLst>
          </p:nvPr>
        </p:nvGraphicFramePr>
        <p:xfrm>
          <a:off x="78682" y="833699"/>
          <a:ext cx="11978640" cy="5809137"/>
        </p:xfrm>
        <a:graphic>
          <a:graphicData uri="http://schemas.openxmlformats.org/drawingml/2006/table">
            <a:tbl>
              <a:tblPr firstRow="1" bandRow="1">
                <a:tableStyleId>{5C22544A-7EE6-4342-B048-85BDC9FD1C3A}</a:tableStyleId>
              </a:tblPr>
              <a:tblGrid>
                <a:gridCol w="2126406">
                  <a:extLst>
                    <a:ext uri="{9D8B030D-6E8A-4147-A177-3AD203B41FA5}">
                      <a16:colId xmlns:a16="http://schemas.microsoft.com/office/drawing/2014/main" val="389768858"/>
                    </a:ext>
                  </a:extLst>
                </a:gridCol>
                <a:gridCol w="3808689">
                  <a:extLst>
                    <a:ext uri="{9D8B030D-6E8A-4147-A177-3AD203B41FA5}">
                      <a16:colId xmlns:a16="http://schemas.microsoft.com/office/drawing/2014/main" val="4131655690"/>
                    </a:ext>
                  </a:extLst>
                </a:gridCol>
                <a:gridCol w="6043545">
                  <a:extLst>
                    <a:ext uri="{9D8B030D-6E8A-4147-A177-3AD203B41FA5}">
                      <a16:colId xmlns:a16="http://schemas.microsoft.com/office/drawing/2014/main" val="4231413094"/>
                    </a:ext>
                  </a:extLst>
                </a:gridCol>
              </a:tblGrid>
              <a:tr h="509299">
                <a:tc>
                  <a:txBody>
                    <a:bodyPr/>
                    <a:lstStyle/>
                    <a:p>
                      <a:pPr algn="ctr"/>
                      <a:r>
                        <a:rPr lang="en-IN" sz="1600" dirty="0">
                          <a:latin typeface="Times New Roman" panose="02020603050405020304" pitchFamily="18" charset="0"/>
                          <a:cs typeface="Times New Roman" panose="02020603050405020304" pitchFamily="18" charset="0"/>
                        </a:rPr>
                        <a:t>Author’s</a:t>
                      </a:r>
                    </a:p>
                  </a:txBody>
                  <a:tcPr/>
                </a:tc>
                <a:tc>
                  <a:txBody>
                    <a:bodyPr/>
                    <a:lstStyle/>
                    <a:p>
                      <a:pPr algn="ctr"/>
                      <a:r>
                        <a:rPr lang="en-IN" sz="1600" dirty="0">
                          <a:latin typeface="Times New Roman" panose="02020603050405020304" pitchFamily="18" charset="0"/>
                          <a:cs typeface="Times New Roman" panose="02020603050405020304" pitchFamily="18" charset="0"/>
                        </a:rPr>
                        <a:t>Title of paper</a:t>
                      </a:r>
                    </a:p>
                  </a:txBody>
                  <a:tcPr/>
                </a:tc>
                <a:tc>
                  <a:txBody>
                    <a:bodyPr/>
                    <a:lstStyle/>
                    <a:p>
                      <a:pPr marL="0" marR="0" lvl="0" indent="0" algn="ctr" defTabSz="1172121" rtl="0" eaLnBrk="1" fontAlgn="auto" latinLnBrk="0" hangingPunct="1">
                        <a:lnSpc>
                          <a:spcPct val="100000"/>
                        </a:lnSpc>
                        <a:spcBef>
                          <a:spcPts val="0"/>
                        </a:spcBef>
                        <a:spcAft>
                          <a:spcPts val="0"/>
                        </a:spcAft>
                        <a:buClrTx/>
                        <a:buSzTx/>
                        <a:buFontTx/>
                        <a:buNone/>
                        <a:tabLst/>
                        <a:defRPr/>
                      </a:pPr>
                      <a:r>
                        <a:rPr lang="en-IN" sz="1600" b="1" kern="1200" dirty="0">
                          <a:solidFill>
                            <a:schemeClr val="lt1"/>
                          </a:solidFill>
                          <a:latin typeface="Times New Roman" panose="02020603050405020304" pitchFamily="18" charset="0"/>
                          <a:ea typeface="+mn-ea"/>
                          <a:cs typeface="Times New Roman" panose="02020603050405020304" pitchFamily="18" charset="0"/>
                        </a:rPr>
                        <a:t>Work Summary</a:t>
                      </a:r>
                    </a:p>
                  </a:txBody>
                  <a:tcPr/>
                </a:tc>
                <a:extLst>
                  <a:ext uri="{0D108BD9-81ED-4DB2-BD59-A6C34878D82A}">
                    <a16:rowId xmlns:a16="http://schemas.microsoft.com/office/drawing/2014/main" val="2256819780"/>
                  </a:ext>
                </a:extLst>
              </a:tr>
              <a:tr h="1697622">
                <a:tc>
                  <a:txBody>
                    <a:bodyPr/>
                    <a:lstStyle/>
                    <a:p>
                      <a:pPr algn="l"/>
                      <a:r>
                        <a:rPr lang="en-IN" sz="1400" dirty="0"/>
                        <a:t>Cha PD and </a:t>
                      </a:r>
                      <a:r>
                        <a:rPr lang="en-IN" sz="1400" dirty="0" err="1"/>
                        <a:t>Buyco</a:t>
                      </a:r>
                      <a:r>
                        <a:rPr lang="en-IN" sz="1400" dirty="0"/>
                        <a:t> K </a:t>
                      </a:r>
                      <a:r>
                        <a:rPr lang="sv-SE"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et.al.[3]</a:t>
                      </a:r>
                      <a:endParaRPr lang="en-IN" sz="1400" b="0" i="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just"/>
                      <a:r>
                        <a:rPr lang="en-US" sz="1400" dirty="0"/>
                        <a:t>An Efficient Method for Tuning Oscillator Parameters in Order to Impose Nodes on a Linear Structure Excited by Multiple Harmonics</a:t>
                      </a:r>
                      <a:endParaRPr lang="en-IN" sz="1400" b="0" i="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Active force method, where they first calculate the restoring forces needed to create nodes (points of zero vibration) and then use those forces to tune the parameters of the vibration absorbers.</a:t>
                      </a:r>
                      <a:endPar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The method in paper allows for the easy creation of design plots to determine the correct oscillator parameters, enabling the placement of multiple nodes on a structure even with multiple harmonic excitations.</a:t>
                      </a:r>
                      <a:endParaRPr lang="en-US" sz="1400" b="0" dirty="0">
                        <a:effectLst/>
                      </a:endParaRPr>
                    </a:p>
                    <a:p>
                      <a:pPr marL="285750" indent="-285750" algn="just">
                        <a:buFont typeface="Arial" panose="020B0604020202020204" pitchFamily="34" charset="0"/>
                        <a:buChar char="•"/>
                      </a:pPr>
                      <a:endPar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85784308"/>
                  </a:ext>
                </a:extLst>
              </a:tr>
              <a:tr h="1697622">
                <a:tc>
                  <a:txBody>
                    <a:bodyPr/>
                    <a:lstStyle/>
                    <a:p>
                      <a:pPr algn="l"/>
                      <a:r>
                        <a:rPr lang="en-IN" sz="1400" dirty="0"/>
                        <a:t>Patil SS and </a:t>
                      </a:r>
                      <a:r>
                        <a:rPr lang="en-IN" sz="1400" dirty="0" err="1"/>
                        <a:t>Awasare</a:t>
                      </a:r>
                      <a:r>
                        <a:rPr lang="en-IN" sz="1400" dirty="0"/>
                        <a:t> PJ </a:t>
                      </a:r>
                      <a:r>
                        <a:rPr lang="sv-SE"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et.al.[4]</a:t>
                      </a: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just"/>
                      <a:r>
                        <a:rPr lang="en-IN" sz="1400" dirty="0"/>
                        <a:t>Vibration reduction at desired locations on a beam by creating nodes using </a:t>
                      </a:r>
                      <a:r>
                        <a:rPr lang="en-IN" sz="1400" dirty="0" err="1"/>
                        <a:t>tunable</a:t>
                      </a:r>
                      <a:r>
                        <a:rPr lang="en-IN" sz="1400" dirty="0"/>
                        <a:t> vibration neutralizers</a:t>
                      </a: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Iterative procedure to find the specific resonance frequencies of variable stiffness vibration neutralizers needed to create nodes, or points of zero vibration, on a beam.</a:t>
                      </a:r>
                      <a:endPar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endPar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The numerical and experimental tests, that a developed iterative procedure can effectively identify the resonance frequencies required for vibration neutralizers to create nodes and reduce vibrations at desired locations on a beam.</a:t>
                      </a:r>
                      <a:r>
                        <a:rPr lang="en-US" sz="1400" dirty="0">
                          <a:effectLst/>
                        </a:rPr>
                        <a:t>.</a:t>
                      </a:r>
                    </a:p>
                  </a:txBody>
                  <a:tcPr/>
                </a:tc>
                <a:extLst>
                  <a:ext uri="{0D108BD9-81ED-4DB2-BD59-A6C34878D82A}">
                    <a16:rowId xmlns:a16="http://schemas.microsoft.com/office/drawing/2014/main" val="1749819016"/>
                  </a:ext>
                </a:extLst>
              </a:tr>
              <a:tr h="1703198">
                <a:tc>
                  <a:txBody>
                    <a:bodyPr/>
                    <a:lstStyle/>
                    <a:p>
                      <a:pPr algn="l"/>
                      <a:r>
                        <a:rPr lang="en-IN" sz="1400" dirty="0"/>
                        <a:t>Hao KY, Mei LX and </a:t>
                      </a:r>
                      <a:r>
                        <a:rPr lang="en-IN" sz="1400" dirty="0" err="1"/>
                        <a:t>Ripin</a:t>
                      </a:r>
                      <a:r>
                        <a:rPr lang="en-IN" sz="1400" dirty="0"/>
                        <a:t> ZM </a:t>
                      </a:r>
                      <a:r>
                        <a:rPr lang="sv-SE"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et.al.[5]</a:t>
                      </a:r>
                      <a:endParaRPr lang="en-IN" sz="1400" b="0" i="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effectLst/>
                        </a:rPr>
                        <a:t>Tuned vibration absorber for suppression of hand-arm vibration in electric grass trimmer</a:t>
                      </a: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400" dirty="0">
                          <a:effectLst/>
                        </a:rPr>
                        <a:t>Modal Analysis, Operating Deflection Shape (ODS) analysis, and TVA design and fabrication</a:t>
                      </a: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671916288"/>
                  </a:ext>
                </a:extLst>
              </a:tr>
            </a:tbl>
          </a:graphicData>
        </a:graphic>
      </p:graphicFrame>
      <p:sp>
        <p:nvSpPr>
          <p:cNvPr id="4" name="Slide Number Placeholder 3">
            <a:extLst>
              <a:ext uri="{FF2B5EF4-FFF2-40B4-BE49-F238E27FC236}">
                <a16:creationId xmlns:a16="http://schemas.microsoft.com/office/drawing/2014/main" id="{A6678600-1071-7E8D-AF67-AE09F9DED4B4}"/>
              </a:ext>
            </a:extLst>
          </p:cNvPr>
          <p:cNvSpPr>
            <a:spLocks noGrp="1"/>
          </p:cNvSpPr>
          <p:nvPr>
            <p:ph type="sldNum" sz="quarter" idx="12"/>
          </p:nvPr>
        </p:nvSpPr>
        <p:spPr/>
        <p:txBody>
          <a:bodyPr/>
          <a:lstStyle/>
          <a:p>
            <a:fld id="{3D357ACA-723F-479E-A32E-7AE7F023C3C2}" type="slidenum">
              <a:rPr lang="en-IN" smtClean="0"/>
              <a:t>6</a:t>
            </a:fld>
            <a:endParaRPr lang="en-IN"/>
          </a:p>
        </p:txBody>
      </p:sp>
    </p:spTree>
    <p:extLst>
      <p:ext uri="{BB962C8B-B14F-4D97-AF65-F5344CB8AC3E}">
        <p14:creationId xmlns:p14="http://schemas.microsoft.com/office/powerpoint/2010/main" val="1398078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3C6F3-8B64-F891-83BE-86EFD749D51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AE3884-9DAF-C316-DCE2-831E550477FB}"/>
              </a:ext>
            </a:extLst>
          </p:cNvPr>
          <p:cNvSpPr>
            <a:spLocks noGrp="1"/>
          </p:cNvSpPr>
          <p:nvPr>
            <p:ph idx="4294967295"/>
          </p:nvPr>
        </p:nvSpPr>
        <p:spPr>
          <a:xfrm>
            <a:off x="213360" y="701040"/>
            <a:ext cx="11843962" cy="6156960"/>
          </a:xfrm>
        </p:spPr>
        <p:txBody>
          <a:bodyPr>
            <a:noAutofit/>
          </a:bodyPr>
          <a:lstStyle/>
          <a:p>
            <a:pPr marL="0" indent="0" algn="just">
              <a:buNone/>
            </a:pPr>
            <a:r>
              <a:rPr lang="en-IN" sz="1800" b="1" dirty="0">
                <a:solidFill>
                  <a:srgbClr val="FF0000"/>
                </a:solidFill>
                <a:latin typeface="Times New Roman" panose="02020603050405020304" pitchFamily="18" charset="0"/>
                <a:cs typeface="Times New Roman" panose="02020603050405020304" pitchFamily="18" charset="0"/>
              </a:rPr>
              <a:t> </a:t>
            </a:r>
            <a:endParaRPr lang="en-US" sz="2100" b="1" cap="none" dirty="0">
              <a:solidFill>
                <a:schemeClr val="accent3"/>
              </a:solidFill>
              <a:latin typeface="Cambria" panose="02040503050406030204" pitchFamily="18" charset="0"/>
              <a:ea typeface="Cambria" panose="02040503050406030204" pitchFamily="18" charset="0"/>
            </a:endParaRPr>
          </a:p>
          <a:p>
            <a:pPr marL="0" indent="0" algn="just">
              <a:lnSpc>
                <a:spcPct val="100000"/>
              </a:lnSpc>
              <a:buNone/>
            </a:pPr>
            <a:endParaRPr lang="en-US" cap="none" dirty="0">
              <a:latin typeface="Cambria" panose="02040503050406030204" pitchFamily="18" charset="0"/>
              <a:ea typeface="Cambria" panose="02040503050406030204" pitchFamily="18" charset="0"/>
            </a:endParaRPr>
          </a:p>
        </p:txBody>
      </p:sp>
      <p:sp>
        <p:nvSpPr>
          <p:cNvPr id="9" name="Google Shape;109;p15">
            <a:extLst>
              <a:ext uri="{FF2B5EF4-FFF2-40B4-BE49-F238E27FC236}">
                <a16:creationId xmlns:a16="http://schemas.microsoft.com/office/drawing/2014/main" id="{435EED23-8EE0-6421-8088-ED42FF4C3DDF}"/>
              </a:ext>
            </a:extLst>
          </p:cNvPr>
          <p:cNvSpPr/>
          <p:nvPr/>
        </p:nvSpPr>
        <p:spPr>
          <a:xfrm>
            <a:off x="0" y="-3711"/>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13" name="TextBox 12">
            <a:extLst>
              <a:ext uri="{FF2B5EF4-FFF2-40B4-BE49-F238E27FC236}">
                <a16:creationId xmlns:a16="http://schemas.microsoft.com/office/drawing/2014/main" id="{4FAE73B8-CE5E-FB7B-28F1-97213794AD32}"/>
              </a:ext>
            </a:extLst>
          </p:cNvPr>
          <p:cNvSpPr txBox="1"/>
          <p:nvPr/>
        </p:nvSpPr>
        <p:spPr>
          <a:xfrm>
            <a:off x="2845108" y="168772"/>
            <a:ext cx="5990771" cy="492443"/>
          </a:xfrm>
          <a:prstGeom prst="rect">
            <a:avLst/>
          </a:prstGeom>
          <a:noFill/>
        </p:spPr>
        <p:txBody>
          <a:bodyPr wrap="square" rtlCol="0">
            <a:spAutoFit/>
          </a:bodyPr>
          <a:lstStyle/>
          <a:p>
            <a:pPr algn="ctr"/>
            <a:r>
              <a:rPr lang="en-GB" sz="2600" b="1" dirty="0">
                <a:latin typeface="Times New Roman" panose="02020603050405020304" pitchFamily="18" charset="0"/>
                <a:cs typeface="Times New Roman" panose="02020603050405020304" pitchFamily="18" charset="0"/>
              </a:rPr>
              <a:t>Literature review</a:t>
            </a:r>
            <a:endParaRPr lang="en-IN" sz="2600" b="1" dirty="0">
              <a:latin typeface="Times New Roman" panose="02020603050405020304" pitchFamily="18" charset="0"/>
              <a:cs typeface="Times New Roman" panose="02020603050405020304" pitchFamily="18" charset="0"/>
            </a:endParaRPr>
          </a:p>
        </p:txBody>
      </p:sp>
      <p:graphicFrame>
        <p:nvGraphicFramePr>
          <p:cNvPr id="2" name="Table 4">
            <a:extLst>
              <a:ext uri="{FF2B5EF4-FFF2-40B4-BE49-F238E27FC236}">
                <a16:creationId xmlns:a16="http://schemas.microsoft.com/office/drawing/2014/main" id="{C6D708F4-98C7-4C5B-40DD-F15E51B56AA4}"/>
              </a:ext>
            </a:extLst>
          </p:cNvPr>
          <p:cNvGraphicFramePr>
            <a:graphicFrameLocks noGrp="1"/>
          </p:cNvGraphicFramePr>
          <p:nvPr>
            <p:extLst>
              <p:ext uri="{D42A27DB-BD31-4B8C-83A1-F6EECF244321}">
                <p14:modId xmlns:p14="http://schemas.microsoft.com/office/powerpoint/2010/main" val="512359627"/>
              </p:ext>
            </p:extLst>
          </p:nvPr>
        </p:nvGraphicFramePr>
        <p:xfrm>
          <a:off x="78682" y="868728"/>
          <a:ext cx="11978640" cy="5116435"/>
        </p:xfrm>
        <a:graphic>
          <a:graphicData uri="http://schemas.openxmlformats.org/drawingml/2006/table">
            <a:tbl>
              <a:tblPr firstRow="1" bandRow="1">
                <a:tableStyleId>{5C22544A-7EE6-4342-B048-85BDC9FD1C3A}</a:tableStyleId>
              </a:tblPr>
              <a:tblGrid>
                <a:gridCol w="2126406">
                  <a:extLst>
                    <a:ext uri="{9D8B030D-6E8A-4147-A177-3AD203B41FA5}">
                      <a16:colId xmlns:a16="http://schemas.microsoft.com/office/drawing/2014/main" val="389768858"/>
                    </a:ext>
                  </a:extLst>
                </a:gridCol>
                <a:gridCol w="3808689">
                  <a:extLst>
                    <a:ext uri="{9D8B030D-6E8A-4147-A177-3AD203B41FA5}">
                      <a16:colId xmlns:a16="http://schemas.microsoft.com/office/drawing/2014/main" val="4131655690"/>
                    </a:ext>
                  </a:extLst>
                </a:gridCol>
                <a:gridCol w="6043545">
                  <a:extLst>
                    <a:ext uri="{9D8B030D-6E8A-4147-A177-3AD203B41FA5}">
                      <a16:colId xmlns:a16="http://schemas.microsoft.com/office/drawing/2014/main" val="4231413094"/>
                    </a:ext>
                  </a:extLst>
                </a:gridCol>
              </a:tblGrid>
              <a:tr h="664026">
                <a:tc>
                  <a:txBody>
                    <a:bodyPr/>
                    <a:lstStyle/>
                    <a:p>
                      <a:pPr algn="ctr"/>
                      <a:r>
                        <a:rPr lang="en-IN" sz="1600" dirty="0">
                          <a:latin typeface="Times New Roman" panose="02020603050405020304" pitchFamily="18" charset="0"/>
                          <a:cs typeface="Times New Roman" panose="02020603050405020304" pitchFamily="18" charset="0"/>
                        </a:rPr>
                        <a:t>Author’s</a:t>
                      </a:r>
                    </a:p>
                  </a:txBody>
                  <a:tcPr/>
                </a:tc>
                <a:tc>
                  <a:txBody>
                    <a:bodyPr/>
                    <a:lstStyle/>
                    <a:p>
                      <a:pPr algn="ctr"/>
                      <a:r>
                        <a:rPr lang="en-IN" sz="1600" dirty="0">
                          <a:latin typeface="Times New Roman" panose="02020603050405020304" pitchFamily="18" charset="0"/>
                          <a:cs typeface="Times New Roman" panose="02020603050405020304" pitchFamily="18" charset="0"/>
                        </a:rPr>
                        <a:t>Title of paper</a:t>
                      </a:r>
                    </a:p>
                  </a:txBody>
                  <a:tcPr/>
                </a:tc>
                <a:tc>
                  <a:txBody>
                    <a:bodyPr/>
                    <a:lstStyle/>
                    <a:p>
                      <a:pPr marL="0" marR="0" lvl="0" indent="0" algn="ctr" defTabSz="1172121" rtl="0" eaLnBrk="1" fontAlgn="auto" latinLnBrk="0" hangingPunct="1">
                        <a:lnSpc>
                          <a:spcPct val="100000"/>
                        </a:lnSpc>
                        <a:spcBef>
                          <a:spcPts val="0"/>
                        </a:spcBef>
                        <a:spcAft>
                          <a:spcPts val="0"/>
                        </a:spcAft>
                        <a:buClrTx/>
                        <a:buSzTx/>
                        <a:buFontTx/>
                        <a:buNone/>
                        <a:tabLst/>
                        <a:defRPr/>
                      </a:pPr>
                      <a:r>
                        <a:rPr lang="en-IN" sz="1600" b="1" kern="1200" dirty="0">
                          <a:solidFill>
                            <a:schemeClr val="lt1"/>
                          </a:solidFill>
                          <a:latin typeface="Times New Roman" panose="02020603050405020304" pitchFamily="18" charset="0"/>
                          <a:ea typeface="+mn-ea"/>
                          <a:cs typeface="Times New Roman" panose="02020603050405020304" pitchFamily="18" charset="0"/>
                        </a:rPr>
                        <a:t>Work Summary</a:t>
                      </a:r>
                    </a:p>
                  </a:txBody>
                  <a:tcPr/>
                </a:tc>
                <a:extLst>
                  <a:ext uri="{0D108BD9-81ED-4DB2-BD59-A6C34878D82A}">
                    <a16:rowId xmlns:a16="http://schemas.microsoft.com/office/drawing/2014/main" val="2256819780"/>
                  </a:ext>
                </a:extLst>
              </a:tr>
              <a:tr h="2231773">
                <a:tc>
                  <a:txBody>
                    <a:bodyPr/>
                    <a:lstStyle/>
                    <a:p>
                      <a:pPr algn="l"/>
                      <a:r>
                        <a:rPr lang="en-IN" sz="1400" dirty="0"/>
                        <a:t>Nor AA, Mohad IG, Musli NY </a:t>
                      </a:r>
                      <a:r>
                        <a:rPr lang="sv-SE"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et.al.[6]</a:t>
                      </a:r>
                      <a:endParaRPr lang="en-IN" sz="1400" b="0" i="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dirty="0"/>
                        <a:t>Hand-arm vibration disorder among grass-cutter workers in Malaysia</a:t>
                      </a: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study measured and evaluated the hand-arm vibration (HAV) and personal noise exposure characteristics of five different types of hand-held grass cutter machines during normal operation. Measurements were performed on-site according to Malaysian regulations.</a:t>
                      </a:r>
                    </a:p>
                    <a:p>
                      <a:pPr marL="285750" indent="-285750" algn="just">
                        <a:buFont typeface="Arial" panose="020B0604020202020204" pitchFamily="34" charset="0"/>
                        <a:buChar char="•"/>
                      </a:pPr>
                      <a:endPar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estimated daily vibration exposure, A(8), ranged from 2.7 to 29.1~m/s^2 for the left hand and 2.1 to 20.7~m/s^2 for the right hand. The mean A(8) values for both hands across all machine types exceeded the Exposure Action Value (EAV) of 2.5~m/s^2.</a:t>
                      </a: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749819016"/>
                  </a:ext>
                </a:extLst>
              </a:tr>
              <a:tr h="2220636">
                <a:tc>
                  <a:txBody>
                    <a:bodyPr/>
                    <a:lstStyle/>
                    <a:p>
                      <a:pPr algn="l"/>
                      <a:r>
                        <a:rPr lang="en-IN" sz="1400" dirty="0"/>
                        <a:t>Mohamad HA, Nor AA and Musli  </a:t>
                      </a:r>
                      <a:r>
                        <a:rPr lang="sv-SE"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et.al.[7]</a:t>
                      </a: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just"/>
                      <a:r>
                        <a:rPr lang="en-IN" sz="1400" dirty="0"/>
                        <a:t>Prediction on hand arm vibration exposure cause-effect among grass-cutting workers in Malaysia</a:t>
                      </a: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400" b="0" dirty="0"/>
                        <a:t>Grass-cutting workers in Malaysia are exposed to high hand-arm vibration levels, with daily vibration values exceeding the recommended exposure action value of 2.5 m/s², leading to a high prevalence of hand–arm vibration syndrome (HAVS) symptoms such as finger </a:t>
                      </a:r>
                      <a:r>
                        <a:rPr lang="en-US" sz="1400" b="0" dirty="0" err="1"/>
                        <a:t>colour</a:t>
                      </a:r>
                      <a:r>
                        <a:rPr lang="en-US" sz="1400" b="0" dirty="0"/>
                        <a:t> change (reported by 80% of workers).</a:t>
                      </a:r>
                    </a:p>
                    <a:p>
                      <a:pPr marL="285750" indent="-285750" algn="just">
                        <a:buFont typeface="Arial" panose="020B0604020202020204" pitchFamily="34" charset="0"/>
                        <a:buChar char="•"/>
                      </a:pPr>
                      <a:r>
                        <a:rPr lang="en-US" sz="1400" b="0" dirty="0"/>
                        <a:t>The study developed a Hand Arm Vibration Exposure Risk Assessment (HAVERA) process, combining both subjective data (symptoms, numerical scoring) and objective measurements (vibration magnitude, hand grip strength).</a:t>
                      </a: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25363618"/>
                  </a:ext>
                </a:extLst>
              </a:tr>
            </a:tbl>
          </a:graphicData>
        </a:graphic>
      </p:graphicFrame>
      <p:sp>
        <p:nvSpPr>
          <p:cNvPr id="4" name="Slide Number Placeholder 3">
            <a:extLst>
              <a:ext uri="{FF2B5EF4-FFF2-40B4-BE49-F238E27FC236}">
                <a16:creationId xmlns:a16="http://schemas.microsoft.com/office/drawing/2014/main" id="{3B5B84D5-2484-9340-4A0E-D512768B96EE}"/>
              </a:ext>
            </a:extLst>
          </p:cNvPr>
          <p:cNvSpPr>
            <a:spLocks noGrp="1"/>
          </p:cNvSpPr>
          <p:nvPr>
            <p:ph type="sldNum" sz="quarter" idx="12"/>
          </p:nvPr>
        </p:nvSpPr>
        <p:spPr/>
        <p:txBody>
          <a:bodyPr/>
          <a:lstStyle/>
          <a:p>
            <a:fld id="{3D357ACA-723F-479E-A32E-7AE7F023C3C2}" type="slidenum">
              <a:rPr lang="en-IN" smtClean="0"/>
              <a:t>7</a:t>
            </a:fld>
            <a:endParaRPr lang="en-IN"/>
          </a:p>
        </p:txBody>
      </p:sp>
    </p:spTree>
    <p:extLst>
      <p:ext uri="{BB962C8B-B14F-4D97-AF65-F5344CB8AC3E}">
        <p14:creationId xmlns:p14="http://schemas.microsoft.com/office/powerpoint/2010/main" val="275623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9;p15">
            <a:extLst>
              <a:ext uri="{FF2B5EF4-FFF2-40B4-BE49-F238E27FC236}">
                <a16:creationId xmlns:a16="http://schemas.microsoft.com/office/drawing/2014/main" id="{2CCEB9A7-A8B4-E4CB-A953-A1D80529B4B3}"/>
              </a:ext>
            </a:extLst>
          </p:cNvPr>
          <p:cNvSpPr/>
          <p:nvPr/>
        </p:nvSpPr>
        <p:spPr>
          <a:xfrm>
            <a:off x="0" y="0"/>
            <a:ext cx="12192000" cy="802640"/>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latin typeface="Calibri"/>
              <a:ea typeface="Calibri"/>
              <a:cs typeface="Calibri"/>
              <a:sym typeface="Calibri"/>
            </a:endParaRPr>
          </a:p>
        </p:txBody>
      </p:sp>
      <p:sp>
        <p:nvSpPr>
          <p:cNvPr id="8" name="TextBox 7">
            <a:extLst>
              <a:ext uri="{FF2B5EF4-FFF2-40B4-BE49-F238E27FC236}">
                <a16:creationId xmlns:a16="http://schemas.microsoft.com/office/drawing/2014/main" id="{7988DBAC-D52F-B4BE-DDCA-A56EE4A2F9D8}"/>
              </a:ext>
            </a:extLst>
          </p:cNvPr>
          <p:cNvSpPr txBox="1"/>
          <p:nvPr/>
        </p:nvSpPr>
        <p:spPr>
          <a:xfrm>
            <a:off x="841300" y="219074"/>
            <a:ext cx="10221686" cy="492443"/>
          </a:xfrm>
          <a:prstGeom prst="rect">
            <a:avLst/>
          </a:prstGeom>
          <a:noFill/>
        </p:spPr>
        <p:txBody>
          <a:bodyPr wrap="square" rtlCol="0">
            <a:spAutoFit/>
          </a:bodyPr>
          <a:lstStyle/>
          <a:p>
            <a:pPr algn="ctr"/>
            <a:r>
              <a:rPr lang="en-IN" sz="2600" b="1" i="0" u="none" strike="noStrike" cap="none" dirty="0">
                <a:solidFill>
                  <a:schemeClr val="dk1"/>
                </a:solidFill>
                <a:latin typeface="Times New Roman" panose="02020603050405020304" pitchFamily="18" charset="0"/>
                <a:ea typeface="Cambria" panose="02040503050406030204" pitchFamily="18" charset="0"/>
                <a:cs typeface="Times New Roman" panose="02020603050405020304" pitchFamily="18" charset="0"/>
                <a:sym typeface="Calibri"/>
              </a:rPr>
              <a:t> </a:t>
            </a:r>
            <a:r>
              <a:rPr lang="en-US" sz="2600" b="1" dirty="0">
                <a:latin typeface="Times New Roman" panose="02020603050405020304" pitchFamily="18" charset="0"/>
                <a:cs typeface="Times New Roman" panose="02020603050405020304" pitchFamily="18" charset="0"/>
              </a:rPr>
              <a:t>Motivations</a:t>
            </a:r>
            <a:endParaRPr lang="en-IN" sz="2600" b="1" dirty="0"/>
          </a:p>
        </p:txBody>
      </p:sp>
      <p:sp>
        <p:nvSpPr>
          <p:cNvPr id="11" name="Google Shape;121;p16">
            <a:extLst>
              <a:ext uri="{FF2B5EF4-FFF2-40B4-BE49-F238E27FC236}">
                <a16:creationId xmlns:a16="http://schemas.microsoft.com/office/drawing/2014/main" id="{5FFF4527-6C19-5E9C-FCDE-26B5610EF683}"/>
              </a:ext>
            </a:extLst>
          </p:cNvPr>
          <p:cNvSpPr txBox="1">
            <a:spLocks/>
          </p:cNvSpPr>
          <p:nvPr/>
        </p:nvSpPr>
        <p:spPr>
          <a:xfrm>
            <a:off x="0" y="827464"/>
            <a:ext cx="12049760" cy="6116543"/>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High hand–arm vibration exposure in grass-trimmer operators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long-term exposure leads to HAVS (Hand–Arm Vibration Syndrome) including vascular, neurological and musculoskeletal disorders.</a:t>
            </a:r>
          </a:p>
          <a:p>
            <a:pPr>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Grass trimmers show high vibration near handle region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measured peak acceleration is extremely high for prolonged use, making reduction essential from an occupational safety perspective.</a:t>
            </a:r>
          </a:p>
          <a:p>
            <a:pPr>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Need for a practical, low-cost solution that can be added to existing machines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aim is to design a simple, adjustable absorber that can be fabricated easily and mounted on any grass trimmer without modifying OEM design.</a:t>
            </a:r>
          </a:p>
          <a:p>
            <a:pPr>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Improve worker health, comfort, and productivity</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Reducing handle vibration directly improves the usability, safety, and operator comfort in long-duration field operations.</a:t>
            </a:r>
          </a:p>
          <a:p>
            <a:pPr>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First implementation of a </a:t>
            </a:r>
            <a:r>
              <a:rPr lang="en-US" sz="1800" b="1" i="1" dirty="0">
                <a:latin typeface="Times New Roman" panose="02020603050405020304" pitchFamily="18" charset="0"/>
                <a:cs typeface="Times New Roman" panose="02020603050405020304" pitchFamily="18" charset="0"/>
              </a:rPr>
              <a:t>multi-axial</a:t>
            </a:r>
            <a:r>
              <a:rPr lang="en-US" sz="1800" b="1" dirty="0">
                <a:latin typeface="Times New Roman" panose="02020603050405020304" pitchFamily="18" charset="0"/>
                <a:cs typeface="Times New Roman" panose="02020603050405020304" pitchFamily="18" charset="0"/>
              </a:rPr>
              <a:t> (dual-direction) vibration absorber</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Instead of one-axis absorbers, this research develops a device that simultaneously suppresses vibration in </a:t>
            </a:r>
            <a:r>
              <a:rPr lang="en-US" sz="1800" b="1" dirty="0">
                <a:latin typeface="Times New Roman" panose="02020603050405020304" pitchFamily="18" charset="0"/>
                <a:cs typeface="Times New Roman" panose="02020603050405020304" pitchFamily="18" charset="0"/>
              </a:rPr>
              <a:t>both x and z directions</a:t>
            </a:r>
            <a:r>
              <a:rPr lang="en-US" sz="1800" dirty="0">
                <a:latin typeface="Times New Roman" panose="02020603050405020304" pitchFamily="18" charset="0"/>
                <a:cs typeface="Times New Roman" panose="02020603050405020304" pitchFamily="18" charset="0"/>
              </a:rPr>
              <a:t>, matching actual trimmer vibration </a:t>
            </a:r>
            <a:r>
              <a:rPr lang="en-US" sz="1800" dirty="0" err="1">
                <a:latin typeface="Times New Roman" panose="02020603050405020304" pitchFamily="18" charset="0"/>
                <a:cs typeface="Times New Roman" panose="02020603050405020304" pitchFamily="18" charset="0"/>
              </a:rPr>
              <a:t>behaviour</a:t>
            </a:r>
            <a:r>
              <a:rPr lang="en-US" sz="18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Tunable design using dual cantilever beams with movable masses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absorber uses threaded rods with sliding end masses, allowing quick tuning to match engine excitation frequency (~52 Hz). This adjustability is a major novelty.</a:t>
            </a:r>
          </a:p>
          <a:p>
            <a:pPr>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Collocated tuning concept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absorber is placed </a:t>
            </a:r>
            <a:r>
              <a:rPr lang="en-US" sz="1800" i="1" dirty="0">
                <a:latin typeface="Times New Roman" panose="02020603050405020304" pitchFamily="18" charset="0"/>
                <a:cs typeface="Times New Roman" panose="02020603050405020304" pitchFamily="18" charset="0"/>
              </a:rPr>
              <a:t>exactly at the handle location</a:t>
            </a:r>
            <a:r>
              <a:rPr lang="en-US" sz="1800" dirty="0">
                <a:latin typeface="Times New Roman" panose="02020603050405020304" pitchFamily="18" charset="0"/>
                <a:cs typeface="Times New Roman" panose="02020603050405020304" pitchFamily="18" charset="0"/>
              </a:rPr>
              <a:t>, where vibration reduction is needed, making the control highly effective.</a:t>
            </a:r>
            <a:endParaRPr lang="en-US" sz="1800" dirty="0">
              <a:solidFill>
                <a:srgbClr val="333333"/>
              </a:solidFill>
              <a:latin typeface="Times New Roman" panose="02020603050405020304" pitchFamily="18" charset="0"/>
              <a:cs typeface="Times New Roman" panose="02020603050405020304" pitchFamily="18" charset="0"/>
              <a:sym typeface="Calibri"/>
            </a:endParaRPr>
          </a:p>
        </p:txBody>
      </p:sp>
      <p:sp>
        <p:nvSpPr>
          <p:cNvPr id="2" name="Slide Number Placeholder 1">
            <a:extLst>
              <a:ext uri="{FF2B5EF4-FFF2-40B4-BE49-F238E27FC236}">
                <a16:creationId xmlns:a16="http://schemas.microsoft.com/office/drawing/2014/main" id="{202CA9B5-E484-E51C-D3C9-90BE828BC80E}"/>
              </a:ext>
            </a:extLst>
          </p:cNvPr>
          <p:cNvSpPr>
            <a:spLocks noGrp="1"/>
          </p:cNvSpPr>
          <p:nvPr>
            <p:ph type="sldNum" sz="quarter" idx="12"/>
          </p:nvPr>
        </p:nvSpPr>
        <p:spPr/>
        <p:txBody>
          <a:bodyPr/>
          <a:lstStyle/>
          <a:p>
            <a:fld id="{3D357ACA-723F-479E-A32E-7AE7F023C3C2}" type="slidenum">
              <a:rPr lang="en-IN" smtClean="0"/>
              <a:t>8</a:t>
            </a:fld>
            <a:endParaRPr lang="en-IN" dirty="0"/>
          </a:p>
        </p:txBody>
      </p:sp>
    </p:spTree>
    <p:extLst>
      <p:ext uri="{BB962C8B-B14F-4D97-AF65-F5344CB8AC3E}">
        <p14:creationId xmlns:p14="http://schemas.microsoft.com/office/powerpoint/2010/main" val="179204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A7640E-4016-49ED-A289-ABF6F648252C}"/>
              </a:ext>
            </a:extLst>
          </p:cNvPr>
          <p:cNvSpPr>
            <a:spLocks noGrp="1"/>
          </p:cNvSpPr>
          <p:nvPr>
            <p:ph idx="4294967295"/>
          </p:nvPr>
        </p:nvSpPr>
        <p:spPr>
          <a:xfrm>
            <a:off x="61414" y="578852"/>
            <a:ext cx="12089773" cy="6055627"/>
          </a:xfrm>
        </p:spPr>
        <p:txBody>
          <a:bodyPr>
            <a:noAutofit/>
          </a:bodyPr>
          <a:lstStyle/>
          <a:p>
            <a:pPr marL="0" indent="0" algn="just">
              <a:buNone/>
            </a:pPr>
            <a:r>
              <a:rPr lang="en-US" sz="2000" b="1" dirty="0">
                <a:latin typeface="Times New Roman" panose="02020603050405020304" pitchFamily="18" charset="0"/>
                <a:cs typeface="Times New Roman" panose="02020603050405020304" pitchFamily="18" charset="0"/>
              </a:rPr>
              <a:t>Methodology :</a:t>
            </a:r>
            <a:endParaRPr lang="en-US" sz="2000" b="1" dirty="0">
              <a:latin typeface="Times New Roman" panose="02020603050405020304" pitchFamily="18" charset="0"/>
              <a:ea typeface="Calibri"/>
              <a:cs typeface="Times New Roman" panose="02020603050405020304" pitchFamily="18" charset="0"/>
              <a:sym typeface="Calibri"/>
            </a:endParaRPr>
          </a:p>
          <a:p>
            <a:pPr fontAlgn="t"/>
            <a:r>
              <a:rPr lang="en-US" sz="2000" dirty="0">
                <a:latin typeface="Times New Roman" panose="02020603050405020304" pitchFamily="18" charset="0"/>
                <a:cs typeface="Times New Roman" panose="02020603050405020304" pitchFamily="18" charset="0"/>
              </a:rPr>
              <a:t>Grass-trimmer System.</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Modelling</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Experimental Modal Analysis (EMA).</a:t>
            </a:r>
          </a:p>
          <a:p>
            <a:r>
              <a:rPr lang="en-US" sz="2000" dirty="0">
                <a:latin typeface="Times New Roman" panose="02020603050405020304" pitchFamily="18" charset="0"/>
                <a:cs typeface="Times New Roman" panose="02020603050405020304" pitchFamily="18" charset="0"/>
              </a:rPr>
              <a:t>Compute absorber parameters (stiffness &amp; mass).</a:t>
            </a:r>
            <a:endParaRPr lang="en-IN" sz="2000" dirty="0">
              <a:latin typeface="Times New Roman" panose="02020603050405020304" pitchFamily="18" charset="0"/>
              <a:cs typeface="Times New Roman" panose="02020603050405020304" pitchFamily="18" charset="0"/>
            </a:endParaRPr>
          </a:p>
          <a:p>
            <a:pPr fontAlgn="t"/>
            <a:r>
              <a:rPr lang="en-US" sz="2000" dirty="0">
                <a:latin typeface="Times New Roman" panose="02020603050405020304" pitchFamily="18" charset="0"/>
                <a:cs typeface="Times New Roman" panose="02020603050405020304" pitchFamily="18" charset="0"/>
              </a:rPr>
              <a:t>Absorber hardware &amp; fabrication / tuning procedure</a:t>
            </a:r>
            <a:endParaRPr lang="en-IN" sz="2000" dirty="0">
              <a:latin typeface="Times New Roman" panose="02020603050405020304" pitchFamily="18" charset="0"/>
              <a:cs typeface="Times New Roman" panose="02020603050405020304" pitchFamily="18" charset="0"/>
            </a:endParaRPr>
          </a:p>
          <a:p>
            <a:pPr fontAlgn="t"/>
            <a:r>
              <a:rPr lang="en-IN" sz="2000" dirty="0">
                <a:latin typeface="Times New Roman" panose="02020603050405020304" pitchFamily="18" charset="0"/>
                <a:cs typeface="Times New Roman" panose="02020603050405020304" pitchFamily="18" charset="0"/>
              </a:rPr>
              <a:t>Validation &amp; reporting.</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a:p>
            <a:pPr marL="0" indent="0" algn="just">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9" name="Google Shape;109;p15">
            <a:extLst>
              <a:ext uri="{FF2B5EF4-FFF2-40B4-BE49-F238E27FC236}">
                <a16:creationId xmlns:a16="http://schemas.microsoft.com/office/drawing/2014/main" id="{E5FFD640-068F-1877-B59A-B8619DB76398}"/>
              </a:ext>
            </a:extLst>
          </p:cNvPr>
          <p:cNvSpPr/>
          <p:nvPr/>
        </p:nvSpPr>
        <p:spPr>
          <a:xfrm>
            <a:off x="0" y="-223284"/>
            <a:ext cx="12192000" cy="699957"/>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latin typeface="Calibri"/>
              <a:ea typeface="Calibri"/>
              <a:cs typeface="Calibri"/>
              <a:sym typeface="Calibri"/>
            </a:endParaRPr>
          </a:p>
        </p:txBody>
      </p:sp>
      <p:sp>
        <p:nvSpPr>
          <p:cNvPr id="13" name="TextBox 12">
            <a:extLst>
              <a:ext uri="{FF2B5EF4-FFF2-40B4-BE49-F238E27FC236}">
                <a16:creationId xmlns:a16="http://schemas.microsoft.com/office/drawing/2014/main" id="{8C8F993A-5D8E-FC58-3971-55DFDABCDA1B}"/>
              </a:ext>
            </a:extLst>
          </p:cNvPr>
          <p:cNvSpPr txBox="1"/>
          <p:nvPr/>
        </p:nvSpPr>
        <p:spPr>
          <a:xfrm>
            <a:off x="2894420" y="0"/>
            <a:ext cx="5990771"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Methodology</a:t>
            </a:r>
            <a:endParaRPr lang="en-IN" sz="26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8E5E776-4F7C-C10A-19DF-3C662E8EED1D}"/>
              </a:ext>
            </a:extLst>
          </p:cNvPr>
          <p:cNvSpPr>
            <a:spLocks noGrp="1"/>
          </p:cNvSpPr>
          <p:nvPr>
            <p:ph type="sldNum" sz="quarter" idx="12"/>
          </p:nvPr>
        </p:nvSpPr>
        <p:spPr/>
        <p:txBody>
          <a:bodyPr/>
          <a:lstStyle/>
          <a:p>
            <a:fld id="{3D357ACA-723F-479E-A32E-7AE7F023C3C2}" type="slidenum">
              <a:rPr lang="en-IN" smtClean="0"/>
              <a:t>9</a:t>
            </a:fld>
            <a:endParaRPr lang="en-IN" dirty="0"/>
          </a:p>
        </p:txBody>
      </p:sp>
    </p:spTree>
    <p:extLst>
      <p:ext uri="{BB962C8B-B14F-4D97-AF65-F5344CB8AC3E}">
        <p14:creationId xmlns:p14="http://schemas.microsoft.com/office/powerpoint/2010/main" val="3442929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4346</TotalTime>
  <Words>3596</Words>
  <Application>Microsoft Office PowerPoint</Application>
  <PresentationFormat>Widescreen</PresentationFormat>
  <Paragraphs>431</Paragraphs>
  <Slides>28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Cambria</vt:lpstr>
      <vt:lpstr>Cambria Math</vt:lpstr>
      <vt:lpstr>Menlo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Aravind Macharla</dc:creator>
  <cp:lastModifiedBy>Aravind Macharla</cp:lastModifiedBy>
  <cp:revision>10</cp:revision>
  <cp:lastPrinted>2025-11-26T08:45:04Z</cp:lastPrinted>
  <dcterms:created xsi:type="dcterms:W3CDTF">2025-11-20T15:57:58Z</dcterms:created>
  <dcterms:modified xsi:type="dcterms:W3CDTF">2025-11-26T12:06:38Z</dcterms:modified>
</cp:coreProperties>
</file>